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34" r:id="rId3"/>
    <p:sldId id="309" r:id="rId4"/>
    <p:sldId id="340" r:id="rId5"/>
    <p:sldId id="335" r:id="rId6"/>
    <p:sldId id="361" r:id="rId7"/>
    <p:sldId id="336" r:id="rId8"/>
    <p:sldId id="337" r:id="rId9"/>
    <p:sldId id="339" r:id="rId10"/>
    <p:sldId id="341" r:id="rId11"/>
    <p:sldId id="338" r:id="rId12"/>
    <p:sldId id="344" r:id="rId13"/>
    <p:sldId id="342" r:id="rId14"/>
    <p:sldId id="355" r:id="rId15"/>
    <p:sldId id="347" r:id="rId16"/>
    <p:sldId id="348" r:id="rId17"/>
    <p:sldId id="350" r:id="rId18"/>
    <p:sldId id="351" r:id="rId19"/>
    <p:sldId id="352" r:id="rId20"/>
    <p:sldId id="356" r:id="rId21"/>
    <p:sldId id="357" r:id="rId22"/>
    <p:sldId id="358" r:id="rId23"/>
    <p:sldId id="359" r:id="rId24"/>
    <p:sldId id="353" r:id="rId25"/>
    <p:sldId id="360" r:id="rId26"/>
    <p:sldId id="345" r:id="rId27"/>
    <p:sldId id="354" r:id="rId28"/>
    <p:sldId id="346" r:id="rId29"/>
    <p:sldId id="31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BC5D701-7224-47C2-B1F8-733EA5A2BB78}">
          <p14:sldIdLst>
            <p14:sldId id="256"/>
            <p14:sldId id="334"/>
            <p14:sldId id="309"/>
            <p14:sldId id="340"/>
            <p14:sldId id="335"/>
            <p14:sldId id="361"/>
            <p14:sldId id="336"/>
            <p14:sldId id="337"/>
            <p14:sldId id="339"/>
            <p14:sldId id="341"/>
            <p14:sldId id="338"/>
            <p14:sldId id="344"/>
            <p14:sldId id="342"/>
            <p14:sldId id="355"/>
            <p14:sldId id="347"/>
            <p14:sldId id="348"/>
            <p14:sldId id="350"/>
            <p14:sldId id="351"/>
            <p14:sldId id="352"/>
            <p14:sldId id="356"/>
            <p14:sldId id="357"/>
            <p14:sldId id="358"/>
            <p14:sldId id="359"/>
            <p14:sldId id="353"/>
            <p14:sldId id="360"/>
            <p14:sldId id="345"/>
            <p14:sldId id="354"/>
            <p14:sldId id="346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21"/>
    <a:srgbClr val="FF7E79"/>
    <a:srgbClr val="FFD579"/>
    <a:srgbClr val="A3EBFF"/>
    <a:srgbClr val="76D6FF"/>
    <a:srgbClr val="02B1D4"/>
    <a:srgbClr val="0432FF"/>
    <a:srgbClr val="AB7942"/>
    <a:srgbClr val="00FD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8" autoAdjust="0"/>
    <p:restoredTop sz="93609"/>
  </p:normalViewPr>
  <p:slideViewPr>
    <p:cSldViewPr snapToGrid="0">
      <p:cViewPr varScale="1">
        <p:scale>
          <a:sx n="120" d="100"/>
          <a:sy n="120" d="100"/>
        </p:scale>
        <p:origin x="8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711BB-0B43-1647-A1C8-1679E89FFFA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0F14420-9410-6345-87D3-5FEEDFE94FDF}">
      <dgm:prSet phldrT="[文本]" custT="1"/>
      <dgm:spPr/>
      <dgm:t>
        <a:bodyPr/>
        <a:lstStyle/>
        <a:p>
          <a:r>
            <a:rPr lang="en" sz="1800" b="1" i="0" dirty="0"/>
            <a:t>Roof</a:t>
          </a:r>
        </a:p>
      </dgm:t>
    </dgm:pt>
    <dgm:pt modelId="{C7521581-F707-164B-A0A1-08268BDC82AB}" type="parTrans" cxnId="{A998D151-9511-9243-A308-DD52832EC0C1}">
      <dgm:prSet/>
      <dgm:spPr/>
      <dgm:t>
        <a:bodyPr/>
        <a:lstStyle/>
        <a:p>
          <a:endParaRPr lang="zh-CN" altLang="en-US" sz="1800"/>
        </a:p>
      </dgm:t>
    </dgm:pt>
    <dgm:pt modelId="{A5CD1EBB-C9AE-7342-9A90-FBC40E459229}" type="sibTrans" cxnId="{A998D151-9511-9243-A308-DD52832EC0C1}">
      <dgm:prSet/>
      <dgm:spPr/>
      <dgm:t>
        <a:bodyPr/>
        <a:lstStyle/>
        <a:p>
          <a:endParaRPr lang="zh-CN" altLang="en-US" sz="1800"/>
        </a:p>
      </dgm:t>
    </dgm:pt>
    <dgm:pt modelId="{5010F1EB-0BC1-2B40-B86F-115496BF589C}">
      <dgm:prSet phldrT="[文本]" custT="1"/>
      <dgm:spPr/>
      <dgm:t>
        <a:bodyPr/>
        <a:lstStyle/>
        <a:p>
          <a:r>
            <a:rPr lang="en" sz="1800" b="1" i="0" dirty="0"/>
            <a:t>Redux</a:t>
          </a:r>
          <a:endParaRPr lang="zh-CN" altLang="en-US" sz="1800" dirty="0"/>
        </a:p>
      </dgm:t>
    </dgm:pt>
    <dgm:pt modelId="{7E3FDC5E-2664-9747-939B-D0AF379FA56F}" type="parTrans" cxnId="{4A068227-1FF0-2049-98F0-DC282A32D0AC}">
      <dgm:prSet/>
      <dgm:spPr/>
      <dgm:t>
        <a:bodyPr/>
        <a:lstStyle/>
        <a:p>
          <a:endParaRPr lang="zh-CN" altLang="en-US" sz="1800"/>
        </a:p>
      </dgm:t>
    </dgm:pt>
    <dgm:pt modelId="{409772DF-FCF9-864C-A1AA-83E5E82ED293}" type="sibTrans" cxnId="{4A068227-1FF0-2049-98F0-DC282A32D0AC}">
      <dgm:prSet/>
      <dgm:spPr/>
      <dgm:t>
        <a:bodyPr/>
        <a:lstStyle/>
        <a:p>
          <a:endParaRPr lang="zh-CN" altLang="en-US" sz="1800"/>
        </a:p>
      </dgm:t>
    </dgm:pt>
    <dgm:pt modelId="{1CD3D5F3-BE4D-7143-8869-CC1670897043}">
      <dgm:prSet phldrT="[文本]" custT="1"/>
      <dgm:spPr/>
      <dgm:t>
        <a:bodyPr/>
        <a:lstStyle/>
        <a:p>
          <a:r>
            <a:rPr lang="en-US" altLang="zh-CN" sz="1800" b="1" dirty="0"/>
            <a:t>Dva</a:t>
          </a:r>
          <a:endParaRPr lang="zh-CN" altLang="en-US" sz="1800" b="1" dirty="0"/>
        </a:p>
      </dgm:t>
    </dgm:pt>
    <dgm:pt modelId="{4D99820E-BD33-7948-8F72-4CF85765E5A3}" type="parTrans" cxnId="{82E6B73A-8090-3742-BBA7-277B542DB157}">
      <dgm:prSet/>
      <dgm:spPr/>
      <dgm:t>
        <a:bodyPr/>
        <a:lstStyle/>
        <a:p>
          <a:endParaRPr lang="zh-CN" altLang="en-US" sz="1800"/>
        </a:p>
      </dgm:t>
    </dgm:pt>
    <dgm:pt modelId="{414AA2E1-4CA7-E04C-973F-5021336E18EB}" type="sibTrans" cxnId="{82E6B73A-8090-3742-BBA7-277B542DB157}">
      <dgm:prSet/>
      <dgm:spPr/>
      <dgm:t>
        <a:bodyPr/>
        <a:lstStyle/>
        <a:p>
          <a:endParaRPr lang="zh-CN" altLang="en-US" sz="1800"/>
        </a:p>
      </dgm:t>
    </dgm:pt>
    <dgm:pt modelId="{BC2363A4-4498-EE46-A652-3911E3BE2302}">
      <dgm:prSet custT="1"/>
      <dgm:spPr/>
      <dgm:t>
        <a:bodyPr/>
        <a:lstStyle/>
        <a:p>
          <a:r>
            <a:rPr lang="en" sz="1800" b="1" i="0" dirty="0"/>
            <a:t>Redux </a:t>
          </a:r>
          <a:r>
            <a:rPr lang="en-US" altLang="zh-CN" sz="1800" b="1" i="0" dirty="0"/>
            <a:t>+ library</a:t>
          </a:r>
          <a:endParaRPr lang="en" sz="1800" b="1" i="0" dirty="0"/>
        </a:p>
      </dgm:t>
    </dgm:pt>
    <dgm:pt modelId="{BC0E620B-A92E-5B4F-A3D0-5329AB489406}" type="parTrans" cxnId="{5ECE002D-9C6E-F848-92E1-C68C3189551B}">
      <dgm:prSet/>
      <dgm:spPr/>
      <dgm:t>
        <a:bodyPr/>
        <a:lstStyle/>
        <a:p>
          <a:endParaRPr lang="zh-CN" altLang="en-US" sz="1800"/>
        </a:p>
      </dgm:t>
    </dgm:pt>
    <dgm:pt modelId="{9A2351E2-80FD-FD4C-A2B6-3563F22F0391}" type="sibTrans" cxnId="{5ECE002D-9C6E-F848-92E1-C68C3189551B}">
      <dgm:prSet/>
      <dgm:spPr/>
      <dgm:t>
        <a:bodyPr/>
        <a:lstStyle/>
        <a:p>
          <a:endParaRPr lang="zh-CN" altLang="en-US" sz="1800"/>
        </a:p>
      </dgm:t>
    </dgm:pt>
    <dgm:pt modelId="{D4262985-C6E7-9541-862C-08D525A24882}">
      <dgm:prSet phldrT="[文本]" custT="1"/>
      <dgm:spPr/>
      <dgm:t>
        <a:bodyPr/>
        <a:lstStyle/>
        <a:p>
          <a:r>
            <a:rPr lang="en-US" altLang="zh-CN" sz="1800" b="1" dirty="0"/>
            <a:t>umi</a:t>
          </a:r>
          <a:endParaRPr lang="zh-CN" altLang="en-US" sz="1800" b="1" dirty="0"/>
        </a:p>
      </dgm:t>
    </dgm:pt>
    <dgm:pt modelId="{5E792E83-FBDF-4449-AF8C-AAEACAFDEB30}" type="parTrans" cxnId="{FB0CC13A-FF37-BF4C-BBD2-C88FAFACF95F}">
      <dgm:prSet/>
      <dgm:spPr/>
      <dgm:t>
        <a:bodyPr/>
        <a:lstStyle/>
        <a:p>
          <a:endParaRPr lang="zh-CN" altLang="en-US" sz="1800"/>
        </a:p>
      </dgm:t>
    </dgm:pt>
    <dgm:pt modelId="{800F9684-773D-B247-8B2F-182513802C10}" type="sibTrans" cxnId="{FB0CC13A-FF37-BF4C-BBD2-C88FAFACF95F}">
      <dgm:prSet/>
      <dgm:spPr/>
      <dgm:t>
        <a:bodyPr/>
        <a:lstStyle/>
        <a:p>
          <a:endParaRPr lang="zh-CN" altLang="en-US" sz="1800"/>
        </a:p>
      </dgm:t>
    </dgm:pt>
    <dgm:pt modelId="{F52EA9BA-8F37-1C45-B7D8-D33815A2CCE3}">
      <dgm:prSet phldrT="[文本]" custT="1"/>
      <dgm:spPr/>
      <dgm:t>
        <a:bodyPr/>
        <a:lstStyle/>
        <a:p>
          <a:r>
            <a:rPr lang="en-US" altLang="zh-CN" sz="1800" b="1" dirty="0"/>
            <a:t>Bigfish</a:t>
          </a:r>
        </a:p>
        <a:p>
          <a:r>
            <a:rPr lang="en-US" altLang="zh-CN" sz="1800" dirty="0"/>
            <a:t>( </a:t>
          </a:r>
          <a:r>
            <a:rPr lang="en-US" altLang="zh-CN" sz="1800" b="1" dirty="0"/>
            <a:t>Dva</a:t>
          </a:r>
          <a:r>
            <a:rPr lang="en-US" altLang="zh-CN" sz="1800" dirty="0"/>
            <a:t> + </a:t>
          </a:r>
          <a:r>
            <a:rPr lang="en-US" altLang="zh-CN" sz="1800" b="1" dirty="0"/>
            <a:t>umi +</a:t>
          </a:r>
        </a:p>
        <a:p>
          <a:r>
            <a:rPr lang="en-US" altLang="zh-CN" sz="1800" b="1" dirty="0"/>
            <a:t>antd + antd-pro</a:t>
          </a:r>
          <a:r>
            <a:rPr lang="en-US" altLang="zh-CN" sz="1800" dirty="0"/>
            <a:t> )</a:t>
          </a:r>
          <a:endParaRPr lang="zh-CN" altLang="en-US" sz="1800" dirty="0"/>
        </a:p>
      </dgm:t>
    </dgm:pt>
    <dgm:pt modelId="{4514EF15-411A-CF46-A564-D6A801A59C35}" type="parTrans" cxnId="{202C80D8-BA8A-E04C-ADF0-7D7603001FB1}">
      <dgm:prSet/>
      <dgm:spPr/>
      <dgm:t>
        <a:bodyPr/>
        <a:lstStyle/>
        <a:p>
          <a:endParaRPr lang="zh-CN" altLang="en-US" sz="1800"/>
        </a:p>
      </dgm:t>
    </dgm:pt>
    <dgm:pt modelId="{04CCF18D-69E6-EC45-BDCF-D8A8303DD250}" type="sibTrans" cxnId="{202C80D8-BA8A-E04C-ADF0-7D7603001FB1}">
      <dgm:prSet/>
      <dgm:spPr/>
      <dgm:t>
        <a:bodyPr/>
        <a:lstStyle/>
        <a:p>
          <a:endParaRPr lang="zh-CN" altLang="en-US" sz="1800"/>
        </a:p>
      </dgm:t>
    </dgm:pt>
    <dgm:pt modelId="{C8C5FFCB-14A2-B24C-9E79-E21B94881F30}" type="pres">
      <dgm:prSet presAssocID="{172711BB-0B43-1647-A1C8-1679E89FFFA0}" presName="Name0" presStyleCnt="0">
        <dgm:presLayoutVars>
          <dgm:dir/>
          <dgm:animLvl val="lvl"/>
          <dgm:resizeHandles val="exact"/>
        </dgm:presLayoutVars>
      </dgm:prSet>
      <dgm:spPr/>
    </dgm:pt>
    <dgm:pt modelId="{6E4D5ED8-4E58-7343-B990-411CA38A03C6}" type="pres">
      <dgm:prSet presAssocID="{F0F14420-9410-6345-87D3-5FEEDFE94FDF}" presName="parTxOnly" presStyleLbl="node1" presStyleIdx="0" presStyleCnt="6" custScaleX="70152" custLinFactNeighborX="-7372">
        <dgm:presLayoutVars>
          <dgm:chMax val="0"/>
          <dgm:chPref val="0"/>
          <dgm:bulletEnabled val="1"/>
        </dgm:presLayoutVars>
      </dgm:prSet>
      <dgm:spPr/>
    </dgm:pt>
    <dgm:pt modelId="{EA4868EF-163C-A941-A05E-9FFBCCD5A26D}" type="pres">
      <dgm:prSet presAssocID="{A5CD1EBB-C9AE-7342-9A90-FBC40E459229}" presName="parTxOnlySpace" presStyleCnt="0"/>
      <dgm:spPr/>
    </dgm:pt>
    <dgm:pt modelId="{8EDBCA34-3606-964A-BDB7-50E7A8375298}" type="pres">
      <dgm:prSet presAssocID="{5010F1EB-0BC1-2B40-B86F-115496BF589C}" presName="parTxOnly" presStyleLbl="node1" presStyleIdx="1" presStyleCnt="6" custScaleX="78129">
        <dgm:presLayoutVars>
          <dgm:chMax val="0"/>
          <dgm:chPref val="0"/>
          <dgm:bulletEnabled val="1"/>
        </dgm:presLayoutVars>
      </dgm:prSet>
      <dgm:spPr/>
    </dgm:pt>
    <dgm:pt modelId="{368276B9-55E8-CB47-96FB-5123234B6350}" type="pres">
      <dgm:prSet presAssocID="{409772DF-FCF9-864C-A1AA-83E5E82ED293}" presName="parTxOnlySpace" presStyleCnt="0"/>
      <dgm:spPr/>
    </dgm:pt>
    <dgm:pt modelId="{28956D16-04C5-7F4D-84E6-C835BB464334}" type="pres">
      <dgm:prSet presAssocID="{BC2363A4-4498-EE46-A652-3911E3BE2302}" presName="parTxOnly" presStyleLbl="node1" presStyleIdx="2" presStyleCnt="6" custScaleX="100041">
        <dgm:presLayoutVars>
          <dgm:chMax val="0"/>
          <dgm:chPref val="0"/>
          <dgm:bulletEnabled val="1"/>
        </dgm:presLayoutVars>
      </dgm:prSet>
      <dgm:spPr/>
    </dgm:pt>
    <dgm:pt modelId="{86BAE466-5812-C749-8389-85B0771205DC}" type="pres">
      <dgm:prSet presAssocID="{9A2351E2-80FD-FD4C-A2B6-3563F22F0391}" presName="parTxOnlySpace" presStyleCnt="0"/>
      <dgm:spPr/>
    </dgm:pt>
    <dgm:pt modelId="{7C5A6E07-96BD-C640-A58B-4AA9CB2F09E0}" type="pres">
      <dgm:prSet presAssocID="{1CD3D5F3-BE4D-7143-8869-CC1670897043}" presName="parTxOnly" presStyleLbl="node1" presStyleIdx="3" presStyleCnt="6" custScaleX="69662">
        <dgm:presLayoutVars>
          <dgm:chMax val="0"/>
          <dgm:chPref val="0"/>
          <dgm:bulletEnabled val="1"/>
        </dgm:presLayoutVars>
      </dgm:prSet>
      <dgm:spPr/>
    </dgm:pt>
    <dgm:pt modelId="{8FCFEECB-9DC6-DE46-B78C-69BB1F48DC29}" type="pres">
      <dgm:prSet presAssocID="{414AA2E1-4CA7-E04C-973F-5021336E18EB}" presName="parTxOnlySpace" presStyleCnt="0"/>
      <dgm:spPr/>
    </dgm:pt>
    <dgm:pt modelId="{9A565ED2-33E3-3048-B142-A25C9DA79462}" type="pres">
      <dgm:prSet presAssocID="{D4262985-C6E7-9541-862C-08D525A24882}" presName="parTxOnly" presStyleLbl="node1" presStyleIdx="4" presStyleCnt="6" custScaleX="65840">
        <dgm:presLayoutVars>
          <dgm:chMax val="0"/>
          <dgm:chPref val="0"/>
          <dgm:bulletEnabled val="1"/>
        </dgm:presLayoutVars>
      </dgm:prSet>
      <dgm:spPr/>
    </dgm:pt>
    <dgm:pt modelId="{A7D6A9E0-7F99-CA4A-A092-58AB5D57351B}" type="pres">
      <dgm:prSet presAssocID="{800F9684-773D-B247-8B2F-182513802C10}" presName="parTxOnlySpace" presStyleCnt="0"/>
      <dgm:spPr/>
    </dgm:pt>
    <dgm:pt modelId="{1053DF9E-5FAD-0940-B75E-8C3E39F8EA28}" type="pres">
      <dgm:prSet presAssocID="{F52EA9BA-8F37-1C45-B7D8-D33815A2CCE3}" presName="parTxOnly" presStyleLbl="node1" presStyleIdx="5" presStyleCnt="6" custScaleX="96642" custScaleY="86523">
        <dgm:presLayoutVars>
          <dgm:chMax val="0"/>
          <dgm:chPref val="0"/>
          <dgm:bulletEnabled val="1"/>
        </dgm:presLayoutVars>
      </dgm:prSet>
      <dgm:spPr/>
    </dgm:pt>
  </dgm:ptLst>
  <dgm:cxnLst>
    <dgm:cxn modelId="{442A1606-6965-374F-B346-EA6DFC4930D7}" type="presOf" srcId="{D4262985-C6E7-9541-862C-08D525A24882}" destId="{9A565ED2-33E3-3048-B142-A25C9DA79462}" srcOrd="0" destOrd="0" presId="urn:microsoft.com/office/officeart/2005/8/layout/chevron1"/>
    <dgm:cxn modelId="{FE300C09-7348-3842-A386-BF31D22100C4}" type="presOf" srcId="{5010F1EB-0BC1-2B40-B86F-115496BF589C}" destId="{8EDBCA34-3606-964A-BDB7-50E7A8375298}" srcOrd="0" destOrd="0" presId="urn:microsoft.com/office/officeart/2005/8/layout/chevron1"/>
    <dgm:cxn modelId="{8966000A-09DB-9A45-9B31-A878CD1FFFED}" type="presOf" srcId="{172711BB-0B43-1647-A1C8-1679E89FFFA0}" destId="{C8C5FFCB-14A2-B24C-9E79-E21B94881F30}" srcOrd="0" destOrd="0" presId="urn:microsoft.com/office/officeart/2005/8/layout/chevron1"/>
    <dgm:cxn modelId="{4A068227-1FF0-2049-98F0-DC282A32D0AC}" srcId="{172711BB-0B43-1647-A1C8-1679E89FFFA0}" destId="{5010F1EB-0BC1-2B40-B86F-115496BF589C}" srcOrd="1" destOrd="0" parTransId="{7E3FDC5E-2664-9747-939B-D0AF379FA56F}" sibTransId="{409772DF-FCF9-864C-A1AA-83E5E82ED293}"/>
    <dgm:cxn modelId="{5ECE002D-9C6E-F848-92E1-C68C3189551B}" srcId="{172711BB-0B43-1647-A1C8-1679E89FFFA0}" destId="{BC2363A4-4498-EE46-A652-3911E3BE2302}" srcOrd="2" destOrd="0" parTransId="{BC0E620B-A92E-5B4F-A3D0-5329AB489406}" sibTransId="{9A2351E2-80FD-FD4C-A2B6-3563F22F0391}"/>
    <dgm:cxn modelId="{28707537-EEC7-4047-A678-124F3E7B20DC}" type="presOf" srcId="{F52EA9BA-8F37-1C45-B7D8-D33815A2CCE3}" destId="{1053DF9E-5FAD-0940-B75E-8C3E39F8EA28}" srcOrd="0" destOrd="0" presId="urn:microsoft.com/office/officeart/2005/8/layout/chevron1"/>
    <dgm:cxn modelId="{82E6B73A-8090-3742-BBA7-277B542DB157}" srcId="{172711BB-0B43-1647-A1C8-1679E89FFFA0}" destId="{1CD3D5F3-BE4D-7143-8869-CC1670897043}" srcOrd="3" destOrd="0" parTransId="{4D99820E-BD33-7948-8F72-4CF85765E5A3}" sibTransId="{414AA2E1-4CA7-E04C-973F-5021336E18EB}"/>
    <dgm:cxn modelId="{FB0CC13A-FF37-BF4C-BBD2-C88FAFACF95F}" srcId="{172711BB-0B43-1647-A1C8-1679E89FFFA0}" destId="{D4262985-C6E7-9541-862C-08D525A24882}" srcOrd="4" destOrd="0" parTransId="{5E792E83-FBDF-4449-AF8C-AAEACAFDEB30}" sibTransId="{800F9684-773D-B247-8B2F-182513802C10}"/>
    <dgm:cxn modelId="{A998D151-9511-9243-A308-DD52832EC0C1}" srcId="{172711BB-0B43-1647-A1C8-1679E89FFFA0}" destId="{F0F14420-9410-6345-87D3-5FEEDFE94FDF}" srcOrd="0" destOrd="0" parTransId="{C7521581-F707-164B-A0A1-08268BDC82AB}" sibTransId="{A5CD1EBB-C9AE-7342-9A90-FBC40E459229}"/>
    <dgm:cxn modelId="{78482370-8C9A-294F-A632-632A5508CA7E}" type="presOf" srcId="{F0F14420-9410-6345-87D3-5FEEDFE94FDF}" destId="{6E4D5ED8-4E58-7343-B990-411CA38A03C6}" srcOrd="0" destOrd="0" presId="urn:microsoft.com/office/officeart/2005/8/layout/chevron1"/>
    <dgm:cxn modelId="{C6F712C8-C308-3D40-9769-6937918DA1AC}" type="presOf" srcId="{1CD3D5F3-BE4D-7143-8869-CC1670897043}" destId="{7C5A6E07-96BD-C640-A58B-4AA9CB2F09E0}" srcOrd="0" destOrd="0" presId="urn:microsoft.com/office/officeart/2005/8/layout/chevron1"/>
    <dgm:cxn modelId="{202C80D8-BA8A-E04C-ADF0-7D7603001FB1}" srcId="{172711BB-0B43-1647-A1C8-1679E89FFFA0}" destId="{F52EA9BA-8F37-1C45-B7D8-D33815A2CCE3}" srcOrd="5" destOrd="0" parTransId="{4514EF15-411A-CF46-A564-D6A801A59C35}" sibTransId="{04CCF18D-69E6-EC45-BDCF-D8A8303DD250}"/>
    <dgm:cxn modelId="{345BF9EB-8A82-3147-B590-835FAADD9985}" type="presOf" srcId="{BC2363A4-4498-EE46-A652-3911E3BE2302}" destId="{28956D16-04C5-7F4D-84E6-C835BB464334}" srcOrd="0" destOrd="0" presId="urn:microsoft.com/office/officeart/2005/8/layout/chevron1"/>
    <dgm:cxn modelId="{3EA9A798-D65F-6248-8CD3-32E668DD8491}" type="presParOf" srcId="{C8C5FFCB-14A2-B24C-9E79-E21B94881F30}" destId="{6E4D5ED8-4E58-7343-B990-411CA38A03C6}" srcOrd="0" destOrd="0" presId="urn:microsoft.com/office/officeart/2005/8/layout/chevron1"/>
    <dgm:cxn modelId="{8E6DF5CB-C615-2649-97E8-EB422D519C45}" type="presParOf" srcId="{C8C5FFCB-14A2-B24C-9E79-E21B94881F30}" destId="{EA4868EF-163C-A941-A05E-9FFBCCD5A26D}" srcOrd="1" destOrd="0" presId="urn:microsoft.com/office/officeart/2005/8/layout/chevron1"/>
    <dgm:cxn modelId="{16FB342B-97AB-C34C-AAAF-65DA152E71DE}" type="presParOf" srcId="{C8C5FFCB-14A2-B24C-9E79-E21B94881F30}" destId="{8EDBCA34-3606-964A-BDB7-50E7A8375298}" srcOrd="2" destOrd="0" presId="urn:microsoft.com/office/officeart/2005/8/layout/chevron1"/>
    <dgm:cxn modelId="{CBE3EE2E-9165-0149-8DAB-FC665EEDD2E2}" type="presParOf" srcId="{C8C5FFCB-14A2-B24C-9E79-E21B94881F30}" destId="{368276B9-55E8-CB47-96FB-5123234B6350}" srcOrd="3" destOrd="0" presId="urn:microsoft.com/office/officeart/2005/8/layout/chevron1"/>
    <dgm:cxn modelId="{112E22BE-D205-0B40-A38C-6EF023F08DDF}" type="presParOf" srcId="{C8C5FFCB-14A2-B24C-9E79-E21B94881F30}" destId="{28956D16-04C5-7F4D-84E6-C835BB464334}" srcOrd="4" destOrd="0" presId="urn:microsoft.com/office/officeart/2005/8/layout/chevron1"/>
    <dgm:cxn modelId="{F71ACACC-8BA4-6546-B449-879376733CD7}" type="presParOf" srcId="{C8C5FFCB-14A2-B24C-9E79-E21B94881F30}" destId="{86BAE466-5812-C749-8389-85B0771205DC}" srcOrd="5" destOrd="0" presId="urn:microsoft.com/office/officeart/2005/8/layout/chevron1"/>
    <dgm:cxn modelId="{BF2A21FB-4AA8-804B-BCA5-38ED195B8898}" type="presParOf" srcId="{C8C5FFCB-14A2-B24C-9E79-E21B94881F30}" destId="{7C5A6E07-96BD-C640-A58B-4AA9CB2F09E0}" srcOrd="6" destOrd="0" presId="urn:microsoft.com/office/officeart/2005/8/layout/chevron1"/>
    <dgm:cxn modelId="{6962D3A7-8ACC-E64F-BA28-850EE03F1AED}" type="presParOf" srcId="{C8C5FFCB-14A2-B24C-9E79-E21B94881F30}" destId="{8FCFEECB-9DC6-DE46-B78C-69BB1F48DC29}" srcOrd="7" destOrd="0" presId="urn:microsoft.com/office/officeart/2005/8/layout/chevron1"/>
    <dgm:cxn modelId="{94956A28-10DB-1048-85E0-FC718D203A07}" type="presParOf" srcId="{C8C5FFCB-14A2-B24C-9E79-E21B94881F30}" destId="{9A565ED2-33E3-3048-B142-A25C9DA79462}" srcOrd="8" destOrd="0" presId="urn:microsoft.com/office/officeart/2005/8/layout/chevron1"/>
    <dgm:cxn modelId="{0D57BD3D-492E-5F49-8459-89B22ACF351B}" type="presParOf" srcId="{C8C5FFCB-14A2-B24C-9E79-E21B94881F30}" destId="{A7D6A9E0-7F99-CA4A-A092-58AB5D57351B}" srcOrd="9" destOrd="0" presId="urn:microsoft.com/office/officeart/2005/8/layout/chevron1"/>
    <dgm:cxn modelId="{B66A72F8-8CB6-5143-931B-6B444E581D94}" type="presParOf" srcId="{C8C5FFCB-14A2-B24C-9E79-E21B94881F30}" destId="{1053DF9E-5FAD-0940-B75E-8C3E39F8EA2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D5ED8-4E58-7343-B990-411CA38A03C6}">
      <dsp:nvSpPr>
        <dsp:cNvPr id="0" name=""/>
        <dsp:cNvSpPr/>
      </dsp:nvSpPr>
      <dsp:spPr>
        <a:xfrm>
          <a:off x="0" y="1211724"/>
          <a:ext cx="1967510" cy="1121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i="0" kern="1200" dirty="0"/>
            <a:t>Roof</a:t>
          </a:r>
        </a:p>
      </dsp:txBody>
      <dsp:txXfrm>
        <a:off x="560928" y="1211724"/>
        <a:ext cx="845655" cy="1121855"/>
      </dsp:txXfrm>
    </dsp:sp>
    <dsp:sp modelId="{8EDBCA34-3606-964A-BDB7-50E7A8375298}">
      <dsp:nvSpPr>
        <dsp:cNvPr id="0" name=""/>
        <dsp:cNvSpPr/>
      </dsp:nvSpPr>
      <dsp:spPr>
        <a:xfrm>
          <a:off x="1690391" y="1211724"/>
          <a:ext cx="2191236" cy="1121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i="0" kern="1200" dirty="0"/>
            <a:t>Redux</a:t>
          </a:r>
          <a:endParaRPr lang="zh-CN" altLang="en-US" sz="1800" kern="1200" dirty="0"/>
        </a:p>
      </dsp:txBody>
      <dsp:txXfrm>
        <a:off x="2251319" y="1211724"/>
        <a:ext cx="1069381" cy="1121855"/>
      </dsp:txXfrm>
    </dsp:sp>
    <dsp:sp modelId="{28956D16-04C5-7F4D-84E6-C835BB464334}">
      <dsp:nvSpPr>
        <dsp:cNvPr id="0" name=""/>
        <dsp:cNvSpPr/>
      </dsp:nvSpPr>
      <dsp:spPr>
        <a:xfrm>
          <a:off x="3601163" y="1211724"/>
          <a:ext cx="2805788" cy="1121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i="0" kern="1200" dirty="0"/>
            <a:t>Redux </a:t>
          </a:r>
          <a:r>
            <a:rPr lang="en-US" altLang="zh-CN" sz="1800" b="1" i="0" kern="1200" dirty="0"/>
            <a:t>+ library</a:t>
          </a:r>
          <a:endParaRPr lang="en" sz="1800" b="1" i="0" kern="1200" dirty="0"/>
        </a:p>
      </dsp:txBody>
      <dsp:txXfrm>
        <a:off x="4162091" y="1211724"/>
        <a:ext cx="1683933" cy="1121855"/>
      </dsp:txXfrm>
    </dsp:sp>
    <dsp:sp modelId="{7C5A6E07-96BD-C640-A58B-4AA9CB2F09E0}">
      <dsp:nvSpPr>
        <dsp:cNvPr id="0" name=""/>
        <dsp:cNvSpPr/>
      </dsp:nvSpPr>
      <dsp:spPr>
        <a:xfrm>
          <a:off x="6126487" y="1211724"/>
          <a:ext cx="1953767" cy="1121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Dva</a:t>
          </a:r>
          <a:endParaRPr lang="zh-CN" altLang="en-US" sz="1800" b="1" kern="1200" dirty="0"/>
        </a:p>
      </dsp:txBody>
      <dsp:txXfrm>
        <a:off x="6687415" y="1211724"/>
        <a:ext cx="831912" cy="1121855"/>
      </dsp:txXfrm>
    </dsp:sp>
    <dsp:sp modelId="{9A565ED2-33E3-3048-B142-A25C9DA79462}">
      <dsp:nvSpPr>
        <dsp:cNvPr id="0" name=""/>
        <dsp:cNvSpPr/>
      </dsp:nvSpPr>
      <dsp:spPr>
        <a:xfrm>
          <a:off x="7799791" y="1211724"/>
          <a:ext cx="1846574" cy="1121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umi</a:t>
          </a:r>
          <a:endParaRPr lang="zh-CN" altLang="en-US" sz="1800" b="1" kern="1200" dirty="0"/>
        </a:p>
      </dsp:txBody>
      <dsp:txXfrm>
        <a:off x="8360719" y="1211724"/>
        <a:ext cx="724719" cy="1121855"/>
      </dsp:txXfrm>
    </dsp:sp>
    <dsp:sp modelId="{1053DF9E-5FAD-0940-B75E-8C3E39F8EA28}">
      <dsp:nvSpPr>
        <dsp:cNvPr id="0" name=""/>
        <dsp:cNvSpPr/>
      </dsp:nvSpPr>
      <dsp:spPr>
        <a:xfrm>
          <a:off x="9365901" y="1287320"/>
          <a:ext cx="2710458" cy="970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Bigfish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( </a:t>
          </a:r>
          <a:r>
            <a:rPr lang="en-US" altLang="zh-CN" sz="1800" b="1" kern="1200" dirty="0"/>
            <a:t>Dva</a:t>
          </a:r>
          <a:r>
            <a:rPr lang="en-US" altLang="zh-CN" sz="1800" kern="1200" dirty="0"/>
            <a:t> + </a:t>
          </a:r>
          <a:r>
            <a:rPr lang="en-US" altLang="zh-CN" sz="1800" b="1" kern="1200" dirty="0"/>
            <a:t>umi +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antd + antd-pro</a:t>
          </a:r>
          <a:r>
            <a:rPr lang="en-US" altLang="zh-CN" sz="1800" kern="1200" dirty="0"/>
            <a:t> )</a:t>
          </a:r>
          <a:endParaRPr lang="zh-CN" altLang="en-US" sz="1800" kern="1200" dirty="0"/>
        </a:p>
      </dsp:txBody>
      <dsp:txXfrm>
        <a:off x="9851232" y="1287320"/>
        <a:ext cx="1739796" cy="970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38091-38C5-D04B-8E61-69552A95E6CB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620E-F322-7249-9C59-9C50D0F95C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98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620E-F322-7249-9C59-9C50D0F95CB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90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620E-F322-7249-9C59-9C50D0F95CB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679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620E-F322-7249-9C59-9C50D0F95CB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74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620E-F322-7249-9C59-9C50D0F95CB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15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966CC-3A8E-5D42-8211-833776E9857B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18838"/>
            <a:ext cx="12188825" cy="3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7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2DFF-A943-A544-9CFF-0D87B4C0A06B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47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95D2-88BB-5D47-8616-E9531168458C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hape 6"/>
          <p:cNvSpPr>
            <a:spLocks noChangeArrowheads="1"/>
          </p:cNvSpPr>
          <p:nvPr userDrawn="1"/>
        </p:nvSpPr>
        <p:spPr bwMode="auto">
          <a:xfrm>
            <a:off x="432483" y="188572"/>
            <a:ext cx="74593" cy="543719"/>
          </a:xfrm>
          <a:prstGeom prst="rect">
            <a:avLst/>
          </a:prstGeom>
          <a:solidFill>
            <a:srgbClr val="00B1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 hangingPunct="1"/>
            <a:endParaRPr lang="zh-CN" altLang="zh-CN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" name="直线连接符 8"/>
          <p:cNvCxnSpPr/>
          <p:nvPr userDrawn="1"/>
        </p:nvCxnSpPr>
        <p:spPr>
          <a:xfrm>
            <a:off x="502326" y="729486"/>
            <a:ext cx="11229074" cy="0"/>
          </a:xfrm>
          <a:prstGeom prst="line">
            <a:avLst/>
          </a:prstGeom>
          <a:ln w="12700">
            <a:solidFill>
              <a:srgbClr val="009EE7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986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CCC1-A896-8F4D-BD2D-5899D7750585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969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7F86CF16-DE01-7D48-A5D9-094D2E682511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609600" y="162261"/>
            <a:ext cx="10972801" cy="53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199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609600" y="934280"/>
            <a:ext cx="10972801" cy="515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20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326" y="823965"/>
            <a:ext cx="11229074" cy="5352998"/>
          </a:xfrm>
        </p:spPr>
        <p:txBody>
          <a:bodyPr/>
          <a:lstStyle>
            <a:lvl1pPr marL="228600" indent="-228600">
              <a:buFont typeface="Wingdings" charset="2"/>
              <a:buChar char="p"/>
              <a:defRPr/>
            </a:lvl1pPr>
            <a:lvl2pPr marL="685800" indent="-228600">
              <a:buFont typeface="Wingdings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Shape 6"/>
          <p:cNvSpPr>
            <a:spLocks noChangeArrowheads="1"/>
          </p:cNvSpPr>
          <p:nvPr userDrawn="1"/>
        </p:nvSpPr>
        <p:spPr bwMode="auto">
          <a:xfrm>
            <a:off x="432483" y="188572"/>
            <a:ext cx="74593" cy="543719"/>
          </a:xfrm>
          <a:prstGeom prst="rect">
            <a:avLst/>
          </a:prstGeom>
          <a:solidFill>
            <a:srgbClr val="00B1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 hangingPunct="1"/>
            <a:endParaRPr lang="zh-CN" altLang="zh-CN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" name="直线连接符 8"/>
          <p:cNvCxnSpPr/>
          <p:nvPr userDrawn="1"/>
        </p:nvCxnSpPr>
        <p:spPr>
          <a:xfrm>
            <a:off x="502326" y="729486"/>
            <a:ext cx="11229074" cy="0"/>
          </a:xfrm>
          <a:prstGeom prst="line">
            <a:avLst/>
          </a:prstGeom>
          <a:ln w="12700">
            <a:solidFill>
              <a:srgbClr val="009EE7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518838"/>
            <a:ext cx="12201704" cy="3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326" y="823965"/>
            <a:ext cx="11229074" cy="5352998"/>
          </a:xfrm>
        </p:spPr>
        <p:txBody>
          <a:bodyPr/>
          <a:lstStyle>
            <a:lvl1pPr marL="228600" indent="-228600">
              <a:buFont typeface="Wingdings" charset="2"/>
              <a:buChar char="p"/>
              <a:defRPr/>
            </a:lvl1pPr>
            <a:lvl2pPr marL="685800" indent="-228600">
              <a:buFont typeface="Wingdings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69B5-B17D-A942-831E-3E4F79E2C435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Shape 6"/>
          <p:cNvSpPr>
            <a:spLocks noChangeArrowheads="1"/>
          </p:cNvSpPr>
          <p:nvPr userDrawn="1"/>
        </p:nvSpPr>
        <p:spPr bwMode="auto">
          <a:xfrm>
            <a:off x="432483" y="188572"/>
            <a:ext cx="74593" cy="543719"/>
          </a:xfrm>
          <a:prstGeom prst="rect">
            <a:avLst/>
          </a:prstGeom>
          <a:solidFill>
            <a:srgbClr val="00B1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 hangingPunct="1"/>
            <a:endParaRPr lang="zh-CN" altLang="zh-CN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" name="直线连接符 8"/>
          <p:cNvCxnSpPr/>
          <p:nvPr userDrawn="1"/>
        </p:nvCxnSpPr>
        <p:spPr>
          <a:xfrm>
            <a:off x="502326" y="729486"/>
            <a:ext cx="11229074" cy="0"/>
          </a:xfrm>
          <a:prstGeom prst="line">
            <a:avLst/>
          </a:prstGeom>
          <a:ln w="12700">
            <a:solidFill>
              <a:srgbClr val="009EE7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9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5E33-D147-6A48-B5A2-D650D5FC1EF0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05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Wingdings" charset="2"/>
              <a:buChar char="p"/>
              <a:defRPr/>
            </a:lvl1pPr>
            <a:lvl2pPr marL="685800" indent="-228600">
              <a:buFont typeface="Wingdings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Wingdings" charset="2"/>
              <a:buChar char="p"/>
              <a:defRPr/>
            </a:lvl1pPr>
            <a:lvl2pPr marL="685800" indent="-228600">
              <a:buFont typeface="Wingdings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2504-E154-CD4E-A0A0-D62487B3074A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Shape 6"/>
          <p:cNvSpPr>
            <a:spLocks noChangeArrowheads="1"/>
          </p:cNvSpPr>
          <p:nvPr userDrawn="1"/>
        </p:nvSpPr>
        <p:spPr bwMode="auto">
          <a:xfrm>
            <a:off x="432483" y="188572"/>
            <a:ext cx="74593" cy="543719"/>
          </a:xfrm>
          <a:prstGeom prst="rect">
            <a:avLst/>
          </a:prstGeom>
          <a:solidFill>
            <a:srgbClr val="00B1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 hangingPunct="1"/>
            <a:endParaRPr lang="zh-CN" altLang="zh-CN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502326" y="729486"/>
            <a:ext cx="11229074" cy="0"/>
          </a:xfrm>
          <a:prstGeom prst="line">
            <a:avLst/>
          </a:prstGeom>
          <a:ln w="12700">
            <a:solidFill>
              <a:srgbClr val="009EE7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56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28D3-4873-B642-B9B0-1F84FC36195A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38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8A116-A491-2A43-AAB2-4C9308FEB009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Shape 6"/>
          <p:cNvSpPr>
            <a:spLocks noChangeArrowheads="1"/>
          </p:cNvSpPr>
          <p:nvPr userDrawn="1"/>
        </p:nvSpPr>
        <p:spPr bwMode="auto">
          <a:xfrm>
            <a:off x="432483" y="188572"/>
            <a:ext cx="74593" cy="543719"/>
          </a:xfrm>
          <a:prstGeom prst="rect">
            <a:avLst/>
          </a:prstGeom>
          <a:solidFill>
            <a:srgbClr val="00B1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241300"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2413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 hangingPunct="1"/>
            <a:endParaRPr lang="zh-CN" altLang="zh-CN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线连接符 8"/>
          <p:cNvCxnSpPr/>
          <p:nvPr userDrawn="1"/>
        </p:nvCxnSpPr>
        <p:spPr>
          <a:xfrm>
            <a:off x="502326" y="729486"/>
            <a:ext cx="11229074" cy="0"/>
          </a:xfrm>
          <a:prstGeom prst="line">
            <a:avLst/>
          </a:prstGeom>
          <a:ln w="12700">
            <a:solidFill>
              <a:srgbClr val="009EE7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8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9CBD-CFBB-BD4D-BF57-AB6C1224D7F7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B1FE-8F42-EE45-B31E-9FC2DEBA4BAB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7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326" y="188572"/>
            <a:ext cx="10590193" cy="540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326" y="834013"/>
            <a:ext cx="11229074" cy="5342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E8769-B7A8-584F-A07F-A0631030A6B6}" type="datetime1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861F7-35CC-4ED2-A3E7-AF391AAEA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9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oveky.github.io/2018/02/26/tree-shaking-and-pkg.module" TargetMode="External"/><Relationship Id="rId5" Type="http://schemas.openxmlformats.org/officeDocument/2006/relationships/hyperlink" Target="https://webpack.js.org/" TargetMode="External"/><Relationship Id="rId4" Type="http://schemas.openxmlformats.org/officeDocument/2006/relationships/hyperlink" Target="https://rollupjs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vaj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hyperlink" Target="https://github.com/dvajs/dv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sorrycc/blog/issues/6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090515"/>
            <a:ext cx="12188825" cy="53353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228549" indent="-114274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457097" indent="-228549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685646" indent="-342823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914194" indent="-457097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1142743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6pPr>
            <a:lvl7pPr marL="1371291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7pPr>
            <a:lvl8pPr marL="1599840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8pPr>
            <a:lvl9pPr marL="1828389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9pPr>
          </a:lstStyle>
          <a:p>
            <a:pPr algn="ctr"/>
            <a:endParaRPr lang="zh-CN" altLang="en-US" sz="937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4238" y="2688773"/>
            <a:ext cx="11668276" cy="6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6026" tIns="23013" rIns="46026" bIns="23013" anchor="t"/>
          <a:lstStyle>
            <a:defPPr>
              <a:defRPr lang="zh-CN"/>
            </a:defPPr>
            <a:lvl1pPr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228549" indent="-114274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457097" indent="-228549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685646" indent="-342823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914194" indent="-457097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142743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1371291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599840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389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/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Dva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C:\Users\yuxin.lsw\Desktop\蚂蚁金服\蚂蚁金服\蚂蚁金服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38" y="124787"/>
            <a:ext cx="1583763" cy="96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690980" y="3755270"/>
            <a:ext cx="2392471" cy="77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6026" tIns="23013" rIns="46026" bIns="23013" anchor="ctr"/>
          <a:lstStyle>
            <a:defPPr>
              <a:defRPr lang="zh-CN"/>
            </a:defPPr>
            <a:lvl1pPr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228549" indent="-114274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457097" indent="-228549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685646" indent="-342823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914194" indent="-457097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142743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1371291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599840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389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2019/03</a:t>
            </a:r>
          </a:p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嘉竹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4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9737C-CDA7-0841-B4DD-FEAE68AE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29F849-2F0E-A444-BEFB-1D12640FDF7B}"/>
              </a:ext>
            </a:extLst>
          </p:cNvPr>
          <p:cNvSpPr txBox="1"/>
          <p:nvPr/>
        </p:nvSpPr>
        <p:spPr>
          <a:xfrm>
            <a:off x="481264" y="802106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Dva</a:t>
            </a:r>
            <a:r>
              <a:rPr kumimoji="1" lang="zh-CN" altLang="en-US" dirty="0"/>
              <a:t>应用的最简结构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3CCF74-6DE0-DE41-B304-414191AE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4" y="1203522"/>
            <a:ext cx="3991062" cy="56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—when import1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F8161-17DF-AF4C-B92E-C25D43BD8E17}"/>
              </a:ext>
            </a:extLst>
          </p:cNvPr>
          <p:cNvSpPr txBox="1"/>
          <p:nvPr/>
        </p:nvSpPr>
        <p:spPr>
          <a:xfrm>
            <a:off x="6079958" y="465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ACFA25-E547-DA4D-BF6E-35DBD636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7" y="1740056"/>
            <a:ext cx="5577632" cy="25619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FEA7E6-1232-B44C-86CF-7B8DBDC1A25A}"/>
              </a:ext>
            </a:extLst>
          </p:cNvPr>
          <p:cNvSpPr txBox="1"/>
          <p:nvPr/>
        </p:nvSpPr>
        <p:spPr>
          <a:xfrm>
            <a:off x="577516" y="1138989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/>
              <a:t>Chome</a:t>
            </a:r>
            <a:r>
              <a:rPr kumimoji="1" lang="zh-CN" altLang="en-US" sz="2000" b="1" dirty="0"/>
              <a:t>浏览器与</a:t>
            </a:r>
            <a:r>
              <a:rPr kumimoji="1" lang="en-US" altLang="zh-CN" sz="2000" b="1" dirty="0"/>
              <a:t>Node</a:t>
            </a:r>
            <a:r>
              <a:rPr kumimoji="1" lang="zh-CN" altLang="en-US" sz="2000" b="1" dirty="0"/>
              <a:t>组件的组成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62DD19-0231-3B45-92EE-EA8271A703D3}"/>
              </a:ext>
            </a:extLst>
          </p:cNvPr>
          <p:cNvSpPr txBox="1"/>
          <p:nvPr/>
        </p:nvSpPr>
        <p:spPr>
          <a:xfrm>
            <a:off x="577516" y="432938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除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Webkit</a:t>
            </a:r>
            <a:r>
              <a:rPr kumimoji="1" lang="zh-CN" altLang="en-US" dirty="0"/>
              <a:t>和显卡这些</a:t>
            </a:r>
            <a:r>
              <a:rPr kumimoji="1" lang="en-US" altLang="zh-CN" dirty="0"/>
              <a:t>UI</a:t>
            </a:r>
            <a:r>
              <a:rPr kumimoji="1" lang="zh-CN" altLang="en-US" dirty="0"/>
              <a:t>相关的技术外，二者十分相似。</a:t>
            </a:r>
            <a:endParaRPr kumimoji="1" lang="en-US" altLang="zh-CN" dirty="0"/>
          </a:p>
          <a:p>
            <a:r>
              <a:rPr kumimoji="1" lang="zh-CN" altLang="en-US" dirty="0"/>
              <a:t>可以把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看成是浏览器在协议栈另一边的倒影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D0C673-8010-214C-8770-257F9AAE2B9A}"/>
              </a:ext>
            </a:extLst>
          </p:cNvPr>
          <p:cNvSpPr txBox="1"/>
          <p:nvPr/>
        </p:nvSpPr>
        <p:spPr>
          <a:xfrm>
            <a:off x="8025699" y="1180670"/>
            <a:ext cx="2865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Node</a:t>
            </a:r>
            <a:r>
              <a:rPr kumimoji="1" lang="zh-CN" altLang="en-US" sz="2000" b="1" dirty="0"/>
              <a:t>的模块实现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4CB254-3366-3F41-BF2E-A2AC1FECB0BA}"/>
              </a:ext>
            </a:extLst>
          </p:cNvPr>
          <p:cNvSpPr txBox="1"/>
          <p:nvPr/>
        </p:nvSpPr>
        <p:spPr>
          <a:xfrm>
            <a:off x="8006562" y="3413811"/>
            <a:ext cx="139653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路径分析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文件定位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编译执行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A3E219-41E6-474F-B041-4DC261F19170}"/>
              </a:ext>
            </a:extLst>
          </p:cNvPr>
          <p:cNvSpPr txBox="1"/>
          <p:nvPr/>
        </p:nvSpPr>
        <p:spPr>
          <a:xfrm>
            <a:off x="8025699" y="1921981"/>
            <a:ext cx="255069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Node</a:t>
            </a:r>
            <a:r>
              <a:rPr kumimoji="1" lang="zh-CN" altLang="en-US" b="1" dirty="0"/>
              <a:t>模块分为两类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用户编写的文件模块</a:t>
            </a:r>
            <a:endParaRPr kumimoji="1"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3E6C19-C54C-2C43-AEF0-EE359D7ED7F9}"/>
              </a:ext>
            </a:extLst>
          </p:cNvPr>
          <p:cNvSpPr/>
          <p:nvPr/>
        </p:nvSpPr>
        <p:spPr>
          <a:xfrm>
            <a:off x="8006562" y="3122310"/>
            <a:ext cx="255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Node</a:t>
            </a:r>
            <a:r>
              <a:rPr kumimoji="1" lang="zh-CN" altLang="en-US" b="1" dirty="0"/>
              <a:t>引入模块的三步：</a:t>
            </a:r>
          </a:p>
        </p:txBody>
      </p:sp>
    </p:spTree>
    <p:extLst>
      <p:ext uri="{BB962C8B-B14F-4D97-AF65-F5344CB8AC3E}">
        <p14:creationId xmlns:p14="http://schemas.microsoft.com/office/powerpoint/2010/main" val="259982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—when import2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56600" y="5816600"/>
            <a:ext cx="14732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F8161-17DF-AF4C-B92E-C25D43BD8E17}"/>
              </a:ext>
            </a:extLst>
          </p:cNvPr>
          <p:cNvSpPr txBox="1"/>
          <p:nvPr/>
        </p:nvSpPr>
        <p:spPr>
          <a:xfrm>
            <a:off x="6079958" y="465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69D2A2-978B-0547-94E3-04BA3006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6" y="1403174"/>
            <a:ext cx="3581400" cy="4483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FEA7E6-1232-B44C-86CF-7B8DBDC1A25A}"/>
              </a:ext>
            </a:extLst>
          </p:cNvPr>
          <p:cNvSpPr txBox="1"/>
          <p:nvPr/>
        </p:nvSpPr>
        <p:spPr>
          <a:xfrm>
            <a:off x="577516" y="866275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Node</a:t>
            </a:r>
            <a:r>
              <a:rPr kumimoji="1" lang="zh-CN" altLang="en-US" sz="2000" b="1" dirty="0"/>
              <a:t>组件的路径查找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5B2015-0FC7-114F-8D14-35248739CA96}"/>
              </a:ext>
            </a:extLst>
          </p:cNvPr>
          <p:cNvSpPr txBox="1"/>
          <p:nvPr/>
        </p:nvSpPr>
        <p:spPr>
          <a:xfrm>
            <a:off x="7264674" y="929863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构建过程的路径查找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A0E6D2-762F-0340-B1FA-702924D6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74" y="1530350"/>
            <a:ext cx="4394200" cy="40132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AFB3796-A6EB-8540-825F-D01D90C6BCFF}"/>
              </a:ext>
            </a:extLst>
          </p:cNvPr>
          <p:cNvCxnSpPr>
            <a:cxnSpLocks/>
          </p:cNvCxnSpPr>
          <p:nvPr/>
        </p:nvCxnSpPr>
        <p:spPr>
          <a:xfrm flipH="1">
            <a:off x="4223589" y="3771900"/>
            <a:ext cx="3041086" cy="222584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D195188E-230C-B340-85CF-29DCC1C9E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29" y="5702706"/>
            <a:ext cx="735897" cy="38171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8382B78-C3D8-2E47-B74C-6CDBF7AE076C}"/>
              </a:ext>
            </a:extLst>
          </p:cNvPr>
          <p:cNvSpPr txBox="1"/>
          <p:nvPr/>
        </p:nvSpPr>
        <p:spPr>
          <a:xfrm>
            <a:off x="529389" y="607995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纯 </a:t>
            </a:r>
            <a:r>
              <a:rPr kumimoji="1" lang="en-US" altLang="zh-CN" sz="2400" dirty="0"/>
              <a:t>JS</a:t>
            </a:r>
            <a:r>
              <a:rPr kumimoji="1" lang="zh-CN" altLang="en-US" sz="2400" dirty="0"/>
              <a:t> 脚本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FC88A5-5AD4-514E-8F76-C22F66B0EA3B}"/>
              </a:ext>
            </a:extLst>
          </p:cNvPr>
          <p:cNvSpPr txBox="1"/>
          <p:nvPr/>
        </p:nvSpPr>
        <p:spPr>
          <a:xfrm>
            <a:off x="7296783" y="6126124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JS+ &amp; </a:t>
            </a:r>
            <a:r>
              <a:rPr kumimoji="1" lang="zh-CN" altLang="en-US" dirty="0"/>
              <a:t>异构语言</a:t>
            </a:r>
            <a:r>
              <a:rPr kumimoji="1" lang="en-US" altLang="zh-CN" dirty="0"/>
              <a:t> (</a:t>
            </a:r>
            <a:r>
              <a:rPr kumimoji="1" lang="zh-CN" altLang="en-US" dirty="0"/>
              <a:t>业务中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2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258F1-1C10-904E-B22E-DA2BF0B4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—when import3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CADEB0-17FC-7741-85D5-4D915989DF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2326" y="82396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kumimoji="1" lang="en-US" altLang="zh-CN" sz="2000" b="1" dirty="0"/>
              <a:t>Node</a:t>
            </a:r>
            <a:r>
              <a:rPr kumimoji="1" lang="zh-CN" altLang="en-US" sz="2000" b="1" dirty="0"/>
              <a:t>组件的文件定位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CE0567-AB5C-D74C-8CFE-1D750D0097C6}"/>
              </a:ext>
            </a:extLst>
          </p:cNvPr>
          <p:cNvSpPr txBox="1"/>
          <p:nvPr/>
        </p:nvSpPr>
        <p:spPr>
          <a:xfrm>
            <a:off x="502326" y="1207566"/>
            <a:ext cx="723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/>
              <a:t>当 </a:t>
            </a:r>
            <a:r>
              <a:rPr kumimoji="1" lang="en-US" altLang="zh-CN" i="1" dirty="0"/>
              <a:t>require/import</a:t>
            </a:r>
            <a:r>
              <a:rPr kumimoji="1" lang="zh-CN" altLang="en-US" i="1" dirty="0"/>
              <a:t> 为目录（多个文件）而非文件时，哪个文件被引用？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70017-5BA4-F74B-AF68-D0AB38A03F99}"/>
              </a:ext>
            </a:extLst>
          </p:cNvPr>
          <p:cNvSpPr txBox="1"/>
          <p:nvPr/>
        </p:nvSpPr>
        <p:spPr>
          <a:xfrm>
            <a:off x="502326" y="1557310"/>
            <a:ext cx="2636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package.json.module</a:t>
            </a:r>
            <a:r>
              <a:rPr kumimoji="1" lang="en-US" altLang="zh-CN" dirty="0"/>
              <a:t> field</a:t>
            </a:r>
          </a:p>
          <a:p>
            <a:r>
              <a:rPr kumimoji="1" lang="en-US" altLang="zh-CN" dirty="0" err="1"/>
              <a:t>package.json.main</a:t>
            </a:r>
            <a:r>
              <a:rPr kumimoji="1" lang="en-US" altLang="zh-CN" dirty="0"/>
              <a:t> field</a:t>
            </a:r>
          </a:p>
          <a:p>
            <a:r>
              <a:rPr kumimoji="1" lang="en-US" altLang="zh-CN" dirty="0" err="1"/>
              <a:t>main.js</a:t>
            </a:r>
            <a:endParaRPr kumimoji="1" lang="en-US" altLang="zh-CN" dirty="0"/>
          </a:p>
          <a:p>
            <a:r>
              <a:rPr kumimoji="1" lang="en-US" altLang="zh-CN" dirty="0" err="1"/>
              <a:t>index.js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BC7652-725D-174D-92FF-4039BA39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713" y="1287776"/>
            <a:ext cx="3314700" cy="1257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489DDA0-BDED-0B4F-B417-5256462B1B4B}"/>
              </a:ext>
            </a:extLst>
          </p:cNvPr>
          <p:cNvSpPr/>
          <p:nvPr/>
        </p:nvSpPr>
        <p:spPr>
          <a:xfrm>
            <a:off x="561474" y="3180922"/>
            <a:ext cx="1114279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-apple-system"/>
              </a:rPr>
              <a:t>相当于在一个包内同时发布了两种模块规范的版本。</a:t>
            </a:r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zh-CN" altLang="en-US" dirty="0"/>
              <a:t>当打包工具遇到我们的模块时：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如果它已经支持 </a:t>
            </a:r>
            <a:r>
              <a:rPr lang="en" altLang="zh-CN" dirty="0" err="1"/>
              <a:t>pkg.module</a:t>
            </a:r>
            <a:r>
              <a:rPr lang="en" altLang="zh-CN" dirty="0"/>
              <a:t> </a:t>
            </a:r>
            <a:r>
              <a:rPr lang="zh-CN" altLang="en-US" dirty="0"/>
              <a:t>字段则会优先使用 </a:t>
            </a:r>
            <a:r>
              <a:rPr lang="en" altLang="zh-CN" dirty="0"/>
              <a:t>ES6 </a:t>
            </a:r>
            <a:r>
              <a:rPr lang="zh-CN" altLang="en-US" dirty="0"/>
              <a:t>模块规范的版本，这样可以启用 </a:t>
            </a:r>
            <a:r>
              <a:rPr lang="en" altLang="zh-CN" dirty="0"/>
              <a:t>Tree Shaking </a:t>
            </a:r>
            <a:r>
              <a:rPr lang="zh-CN" altLang="en-US" dirty="0"/>
              <a:t>机制。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如果它还不识别 </a:t>
            </a:r>
            <a:r>
              <a:rPr lang="en" altLang="zh-CN" dirty="0" err="1"/>
              <a:t>pkg.module</a:t>
            </a:r>
            <a:r>
              <a:rPr lang="en" altLang="zh-CN" dirty="0"/>
              <a:t> </a:t>
            </a:r>
            <a:r>
              <a:rPr lang="zh-CN" altLang="en-US" dirty="0"/>
              <a:t>字段则会使用我们已经编译成 </a:t>
            </a:r>
            <a:r>
              <a:rPr lang="en" altLang="zh-CN" dirty="0" err="1"/>
              <a:t>CommonJS</a:t>
            </a:r>
            <a:r>
              <a:rPr lang="en" altLang="zh-CN" dirty="0"/>
              <a:t> </a:t>
            </a:r>
            <a:r>
              <a:rPr lang="zh-CN" altLang="en-US" dirty="0"/>
              <a:t>规范的版本，也不会阻碍打包流程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 </a:t>
            </a:r>
            <a:r>
              <a:rPr lang="en" altLang="zh-CN" dirty="0" err="1"/>
              <a:t>pkg.module</a:t>
            </a:r>
            <a:r>
              <a:rPr lang="en" altLang="zh-CN" dirty="0"/>
              <a:t> </a:t>
            </a:r>
            <a:r>
              <a:rPr lang="zh-CN" altLang="en-US" dirty="0"/>
              <a:t>还只是一个提案，并不是 </a:t>
            </a:r>
            <a:r>
              <a:rPr lang="en" altLang="zh-CN" dirty="0" err="1"/>
              <a:t>package.json</a:t>
            </a:r>
            <a:r>
              <a:rPr lang="en" altLang="zh-CN" dirty="0"/>
              <a:t> </a:t>
            </a:r>
            <a:r>
              <a:rPr lang="zh-CN" altLang="en-US" dirty="0"/>
              <a:t>文件标准格式的一部分。但它极有可能会成为标准</a:t>
            </a:r>
            <a:endParaRPr lang="en-US" altLang="zh-CN" dirty="0"/>
          </a:p>
          <a:p>
            <a:r>
              <a:rPr lang="zh-CN" altLang="en-US" dirty="0"/>
              <a:t>的一部分，因为它目前已经是事实上的标准了（最早由 </a:t>
            </a:r>
            <a:r>
              <a:rPr lang="en" altLang="zh-CN" dirty="0">
                <a:hlinkClick r:id="rId4"/>
              </a:rPr>
              <a:t>Rollup</a:t>
            </a:r>
            <a:r>
              <a:rPr lang="zh-CN" altLang="en-US" dirty="0"/>
              <a:t>提出，</a:t>
            </a:r>
            <a:r>
              <a:rPr lang="en" altLang="zh-CN" dirty="0">
                <a:hlinkClick r:id="rId5"/>
              </a:rPr>
              <a:t>Webpack</a:t>
            </a:r>
            <a:r>
              <a:rPr lang="zh-CN" altLang="en-US" dirty="0"/>
              <a:t>也已支持）。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63D654-8F42-C441-AFC7-C9BC69828DD1}"/>
              </a:ext>
            </a:extLst>
          </p:cNvPr>
          <p:cNvSpPr txBox="1"/>
          <p:nvPr/>
        </p:nvSpPr>
        <p:spPr>
          <a:xfrm>
            <a:off x="513348" y="2839455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module</a:t>
            </a:r>
            <a:r>
              <a:rPr kumimoji="1" lang="en-US" altLang="zh-CN" b="1" dirty="0"/>
              <a:t> or </a:t>
            </a:r>
            <a:r>
              <a:rPr kumimoji="1" lang="en-US" altLang="zh-CN" sz="2000" b="1" dirty="0"/>
              <a:t>main</a:t>
            </a:r>
            <a:r>
              <a:rPr kumimoji="1" lang="en-US" altLang="zh-CN" b="1" dirty="0"/>
              <a:t> ?</a:t>
            </a:r>
            <a:endParaRPr kumimoji="1" lang="zh-CN" altLang="en-US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0F155-387E-124D-AB08-CC730C64112B}"/>
              </a:ext>
            </a:extLst>
          </p:cNvPr>
          <p:cNvSpPr/>
          <p:nvPr/>
        </p:nvSpPr>
        <p:spPr>
          <a:xfrm>
            <a:off x="559194" y="5848758"/>
            <a:ext cx="11360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A4A4A"/>
                </a:solidFill>
                <a:latin typeface="-apple-system"/>
              </a:rPr>
              <a:t>聊聊 </a:t>
            </a:r>
            <a:r>
              <a:rPr lang="en" altLang="zh-CN" dirty="0" err="1">
                <a:solidFill>
                  <a:srgbClr val="4A4A4A"/>
                </a:solidFill>
                <a:latin typeface="-apple-system"/>
              </a:rPr>
              <a:t>package.json</a:t>
            </a:r>
            <a:r>
              <a:rPr lang="en" altLang="zh-CN" dirty="0">
                <a:solidFill>
                  <a:srgbClr val="4A4A4A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4A4A4A"/>
                </a:solidFill>
                <a:latin typeface="-apple-system"/>
              </a:rPr>
              <a:t>文件中的 </a:t>
            </a:r>
            <a:r>
              <a:rPr lang="en" altLang="zh-CN" dirty="0">
                <a:solidFill>
                  <a:srgbClr val="4A4A4A"/>
                </a:solidFill>
                <a:latin typeface="-apple-system"/>
              </a:rPr>
              <a:t>module </a:t>
            </a:r>
            <a:r>
              <a:rPr lang="zh-CN" altLang="en-US" dirty="0">
                <a:solidFill>
                  <a:srgbClr val="4A4A4A"/>
                </a:solidFill>
                <a:latin typeface="-apple-system"/>
              </a:rPr>
              <a:t>字段</a:t>
            </a:r>
            <a:r>
              <a:rPr lang="en-US" altLang="zh-CN" dirty="0">
                <a:solidFill>
                  <a:srgbClr val="4A4A4A"/>
                </a:solidFill>
                <a:latin typeface="-apple-system"/>
              </a:rPr>
              <a:t>:  </a:t>
            </a:r>
            <a:r>
              <a:rPr lang="en-US" altLang="zh-CN" dirty="0">
                <a:solidFill>
                  <a:srgbClr val="4A4A4A"/>
                </a:solidFill>
                <a:latin typeface="-apple-system"/>
                <a:hlinkClick r:id="rId6"/>
              </a:rPr>
              <a:t>https://loveky.github.io/2018/02/26/tree-shaking-and-pkg.module</a:t>
            </a:r>
            <a:endParaRPr lang="en-US" altLang="zh-CN" dirty="0">
              <a:solidFill>
                <a:srgbClr val="4A4A4A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A4A4A"/>
                </a:solidFill>
                <a:latin typeface="-apple-system"/>
              </a:rPr>
              <a:t>https://</a:t>
            </a:r>
            <a:r>
              <a:rPr lang="en-US" altLang="zh-CN" dirty="0" err="1">
                <a:solidFill>
                  <a:srgbClr val="4A4A4A"/>
                </a:solidFill>
                <a:latin typeface="-apple-system"/>
              </a:rPr>
              <a:t>github.com</a:t>
            </a:r>
            <a:r>
              <a:rPr lang="en-US" altLang="zh-CN" dirty="0">
                <a:solidFill>
                  <a:srgbClr val="4A4A4A"/>
                </a:solidFill>
                <a:latin typeface="-apple-system"/>
              </a:rPr>
              <a:t>/</a:t>
            </a:r>
            <a:r>
              <a:rPr lang="en-US" altLang="zh-CN" dirty="0" err="1">
                <a:solidFill>
                  <a:srgbClr val="4A4A4A"/>
                </a:solidFill>
                <a:latin typeface="-apple-system"/>
              </a:rPr>
              <a:t>sunyongjian</a:t>
            </a:r>
            <a:r>
              <a:rPr lang="en-US" altLang="zh-CN" dirty="0">
                <a:solidFill>
                  <a:srgbClr val="4A4A4A"/>
                </a:solidFill>
                <a:latin typeface="-apple-system"/>
              </a:rPr>
              <a:t>/blog/issues/37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0" dirty="0">
                <a:solidFill>
                  <a:srgbClr val="4A4A4A"/>
                </a:solidFill>
                <a:effectLst/>
                <a:latin typeface="-apple-system"/>
              </a:rPr>
              <a:t>Antd</a:t>
            </a:r>
            <a:r>
              <a:rPr lang="zh-CN" altLang="en-US" i="0" dirty="0">
                <a:solidFill>
                  <a:srgbClr val="4A4A4A"/>
                </a:solidFill>
                <a:effectLst/>
                <a:latin typeface="-apple-system"/>
              </a:rPr>
              <a:t>的源码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DBCD63-575B-A344-B1E3-6DF99CA36A8D}"/>
              </a:ext>
            </a:extLst>
          </p:cNvPr>
          <p:cNvSpPr/>
          <p:nvPr/>
        </p:nvSpPr>
        <p:spPr>
          <a:xfrm>
            <a:off x="559194" y="5536564"/>
            <a:ext cx="65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A4A4A"/>
                </a:solidFill>
                <a:latin typeface="-apple-system"/>
              </a:rPr>
              <a:t>Refs:</a:t>
            </a:r>
            <a:endParaRPr lang="zh-CN" altLang="en-US" b="1" i="0" dirty="0">
              <a:solidFill>
                <a:srgbClr val="4A4A4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2460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dva</a:t>
            </a:r>
            <a:r>
              <a:rPr kumimoji="1" lang="zh-CN" altLang="en-US" dirty="0"/>
              <a:t>实例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C058FB-0830-B643-BE92-37B4FC27F746}"/>
              </a:ext>
            </a:extLst>
          </p:cNvPr>
          <p:cNvSpPr txBox="1"/>
          <p:nvPr/>
        </p:nvSpPr>
        <p:spPr>
          <a:xfrm>
            <a:off x="497305" y="850232"/>
            <a:ext cx="987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dva({  })</a:t>
            </a:r>
            <a:endParaRPr kumimoji="1"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8488C-39E1-C847-8D8C-0541C72B6CDE}"/>
              </a:ext>
            </a:extLst>
          </p:cNvPr>
          <p:cNvSpPr/>
          <p:nvPr/>
        </p:nvSpPr>
        <p:spPr>
          <a:xfrm>
            <a:off x="325935" y="5746903"/>
            <a:ext cx="457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https://stackblitz.com/edit/dva-example-count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9DFD40-1806-CD47-B2D0-F1D9B42E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1371088"/>
            <a:ext cx="8594327" cy="32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9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dva</a:t>
            </a:r>
            <a:r>
              <a:rPr kumimoji="1" lang="zh-CN" altLang="en-US" dirty="0"/>
              <a:t>实例</a:t>
            </a:r>
          </a:p>
        </p:txBody>
      </p:sp>
      <p:pic>
        <p:nvPicPr>
          <p:cNvPr id="1026" name="Picture 2" descr="https://intranetproxy.alipay.com/skylark/lark/0/2019/png/15078/1551742122473-648b3e22-9056-4ea5-8384-97a953d12b0f.png">
            <a:extLst>
              <a:ext uri="{FF2B5EF4-FFF2-40B4-BE49-F238E27FC236}">
                <a16:creationId xmlns:a16="http://schemas.microsoft.com/office/drawing/2014/main" id="{839F2ED9-63CF-8C4F-911E-CDBC4875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29" y="850232"/>
            <a:ext cx="6299511" cy="598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C058FB-0830-B643-BE92-37B4FC27F746}"/>
              </a:ext>
            </a:extLst>
          </p:cNvPr>
          <p:cNvSpPr txBox="1"/>
          <p:nvPr/>
        </p:nvSpPr>
        <p:spPr>
          <a:xfrm>
            <a:off x="497305" y="850232"/>
            <a:ext cx="2427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dva/</a:t>
            </a:r>
            <a:r>
              <a:rPr kumimoji="1" lang="en-US" altLang="zh-CN" sz="2000" b="1" dirty="0" err="1"/>
              <a:t>index.js</a:t>
            </a:r>
            <a:r>
              <a:rPr kumimoji="1" lang="en-US" altLang="zh-CN" sz="2000" b="1" dirty="0"/>
              <a:t>/create()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77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dva</a:t>
            </a:r>
            <a:r>
              <a:rPr kumimoji="1" lang="zh-CN" altLang="en-US" dirty="0"/>
              <a:t>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4635C7-59E6-6A4D-BDA7-B130148C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573" y="793653"/>
            <a:ext cx="8232344" cy="59440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46F425-F05A-C54A-B537-1B0279C752D1}"/>
              </a:ext>
            </a:extLst>
          </p:cNvPr>
          <p:cNvSpPr txBox="1"/>
          <p:nvPr/>
        </p:nvSpPr>
        <p:spPr>
          <a:xfrm>
            <a:off x="497305" y="850232"/>
            <a:ext cx="2992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/>
              <a:t>dva</a:t>
            </a:r>
            <a:r>
              <a:rPr kumimoji="1" lang="en-US" altLang="zh-CN" sz="2000" b="1" dirty="0"/>
              <a:t>-core/</a:t>
            </a:r>
            <a:r>
              <a:rPr kumimoji="1" lang="en-US" altLang="zh-CN" sz="2000" b="1" dirty="0" err="1"/>
              <a:t>index.js</a:t>
            </a:r>
            <a:r>
              <a:rPr kumimoji="1" lang="en-US" altLang="zh-CN" sz="2000" b="1" dirty="0"/>
              <a:t>/create()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33103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dva</a:t>
            </a:r>
            <a:r>
              <a:rPr kumimoji="1" lang="zh-CN" altLang="en-US" dirty="0"/>
              <a:t>实例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6F425-F05A-C54A-B537-1B0279C752D1}"/>
              </a:ext>
            </a:extLst>
          </p:cNvPr>
          <p:cNvSpPr txBox="1"/>
          <p:nvPr/>
        </p:nvSpPr>
        <p:spPr>
          <a:xfrm>
            <a:off x="465221" y="850232"/>
            <a:ext cx="279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/>
              <a:t>dva</a:t>
            </a:r>
            <a:r>
              <a:rPr kumimoji="1" lang="en-US" altLang="zh-CN" sz="2000" b="1" dirty="0"/>
              <a:t>-core/</a:t>
            </a:r>
            <a:r>
              <a:rPr kumimoji="1" lang="en-US" altLang="zh-CN" sz="2000" b="1" dirty="0" err="1"/>
              <a:t>index.js</a:t>
            </a:r>
            <a:r>
              <a:rPr kumimoji="1" lang="en-US" altLang="zh-CN" sz="2000" b="1" dirty="0"/>
              <a:t>/start()</a:t>
            </a:r>
            <a:endParaRPr kumimoji="1" lang="zh-CN" altLang="en-US" sz="2000" b="1" dirty="0"/>
          </a:p>
        </p:txBody>
      </p:sp>
      <p:pic>
        <p:nvPicPr>
          <p:cNvPr id="5122" name="Picture 2" descr="https://intranetproxy.alipay.com/skylark/lark/0/2019/png/15078/1551748250111-b22818fc-a739-457a-8bbf-373da2c34273.png">
            <a:extLst>
              <a:ext uri="{FF2B5EF4-FFF2-40B4-BE49-F238E27FC236}">
                <a16:creationId xmlns:a16="http://schemas.microsoft.com/office/drawing/2014/main" id="{BFB2D8DA-B83D-4F48-9595-58FD0E00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76" y="777612"/>
            <a:ext cx="6469730" cy="605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0AF233-848F-DC4C-A84E-740D47E989C9}"/>
              </a:ext>
            </a:extLst>
          </p:cNvPr>
          <p:cNvSpPr/>
          <p:nvPr/>
        </p:nvSpPr>
        <p:spPr>
          <a:xfrm>
            <a:off x="256673" y="1533708"/>
            <a:ext cx="4892843" cy="1706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 err="1">
                <a:latin typeface="Menlo" panose="020B0609030804020204" pitchFamily="49" charset="0"/>
              </a:rPr>
              <a:t>combineReducers</a:t>
            </a:r>
            <a:r>
              <a:rPr lang="zh-CN" altLang="en-US" dirty="0">
                <a:latin typeface="Menlo" panose="020B0609030804020204" pitchFamily="49" charset="0"/>
              </a:rPr>
              <a:t>三种来源的</a:t>
            </a:r>
            <a:r>
              <a:rPr lang="en" altLang="zh-CN" dirty="0">
                <a:latin typeface="Menlo" panose="020B0609030804020204" pitchFamily="49" charset="0"/>
              </a:rPr>
              <a:t>reducer: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latin typeface="Menlo" panose="020B0609030804020204" pitchFamily="49" charset="0"/>
              </a:rPr>
              <a:t>  </a:t>
            </a:r>
            <a:r>
              <a:rPr lang="zh-CN" altLang="en-US" dirty="0">
                <a:latin typeface="Menlo" panose="020B0609030804020204" pitchFamily="49" charset="0"/>
              </a:rPr>
              <a:t>静态</a:t>
            </a:r>
            <a:r>
              <a:rPr lang="en-US" altLang="zh-CN" dirty="0">
                <a:latin typeface="Menlo" panose="020B0609030804020204" pitchFamily="49" charset="0"/>
              </a:rPr>
              <a:t>modle</a:t>
            </a:r>
            <a:r>
              <a:rPr lang="zh-CN" altLang="en-US" dirty="0">
                <a:latin typeface="Menlo" panose="020B0609030804020204" pitchFamily="49" charset="0"/>
              </a:rPr>
              <a:t>、动态</a:t>
            </a:r>
            <a:r>
              <a:rPr lang="en-US" altLang="zh-CN" dirty="0">
                <a:latin typeface="Menlo" panose="020B0609030804020204" pitchFamily="49" charset="0"/>
              </a:rPr>
              <a:t>modle</a:t>
            </a:r>
            <a:r>
              <a:rPr lang="zh-CN" altLang="en-US" dirty="0">
                <a:latin typeface="Menlo" panose="020B0609030804020204" pitchFamily="49" charset="0"/>
              </a:rPr>
              <a:t>、</a:t>
            </a:r>
            <a:r>
              <a:rPr lang="en" altLang="zh-CN" dirty="0" err="1"/>
              <a:t>extraReducers</a:t>
            </a:r>
            <a:endParaRPr lang="en" altLang="zh-CN" dirty="0"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enlo" panose="020B0609030804020204" pitchFamily="49" charset="0"/>
              </a:rPr>
              <a:t>创建前拦截修改：</a:t>
            </a: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enlo" panose="020B0609030804020204" pitchFamily="49" charset="0"/>
              </a:rPr>
              <a:t>  根据自定义的钩子</a:t>
            </a:r>
            <a:r>
              <a:rPr lang="en" altLang="zh-CN" dirty="0">
                <a:latin typeface="Menlo" panose="020B0609030804020204" pitchFamily="49" charset="0"/>
              </a:rPr>
              <a:t>reducerEnhancer </a:t>
            </a:r>
          </a:p>
        </p:txBody>
      </p:sp>
    </p:spTree>
    <p:extLst>
      <p:ext uri="{BB962C8B-B14F-4D97-AF65-F5344CB8AC3E}">
        <p14:creationId xmlns:p14="http://schemas.microsoft.com/office/powerpoint/2010/main" val="140905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dva</a:t>
            </a:r>
            <a:r>
              <a:rPr kumimoji="1" lang="zh-CN" altLang="en-US" dirty="0"/>
              <a:t>实例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6F425-F05A-C54A-B537-1B0279C752D1}"/>
              </a:ext>
            </a:extLst>
          </p:cNvPr>
          <p:cNvSpPr txBox="1"/>
          <p:nvPr/>
        </p:nvSpPr>
        <p:spPr>
          <a:xfrm>
            <a:off x="497305" y="850232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/>
              <a:t>dva</a:t>
            </a:r>
            <a:r>
              <a:rPr kumimoji="1" lang="en-US" altLang="zh-CN" sz="2000" b="1" dirty="0"/>
              <a:t>-core/</a:t>
            </a:r>
            <a:r>
              <a:rPr kumimoji="1" lang="en-US" altLang="zh-CN" sz="2000" b="1" dirty="0" err="1"/>
              <a:t>getSaga.js</a:t>
            </a:r>
            <a:endParaRPr kumimoji="1" lang="zh-CN" altLang="en-US" sz="2000" b="1" dirty="0"/>
          </a:p>
        </p:txBody>
      </p:sp>
      <p:pic>
        <p:nvPicPr>
          <p:cNvPr id="6146" name="Picture 2" descr="https://intranetproxy.alipay.com/skylark/lark/0/2019/png/15078/1551756520052-f617c49d-e331-4979-805f-c6f0bdd597f3.png">
            <a:extLst>
              <a:ext uri="{FF2B5EF4-FFF2-40B4-BE49-F238E27FC236}">
                <a16:creationId xmlns:a16="http://schemas.microsoft.com/office/drawing/2014/main" id="{47C23F55-80EF-114C-9F40-9E23F3EF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64" y="763047"/>
            <a:ext cx="5930649" cy="60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3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dva</a:t>
            </a:r>
            <a:r>
              <a:rPr kumimoji="1" lang="zh-CN" altLang="en-US" dirty="0"/>
              <a:t>实例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6F425-F05A-C54A-B537-1B0279C752D1}"/>
              </a:ext>
            </a:extLst>
          </p:cNvPr>
          <p:cNvSpPr txBox="1"/>
          <p:nvPr/>
        </p:nvSpPr>
        <p:spPr>
          <a:xfrm>
            <a:off x="497305" y="850232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/>
              <a:t>dva</a:t>
            </a:r>
            <a:r>
              <a:rPr kumimoji="1" lang="en-US" altLang="zh-CN" sz="2000" b="1" dirty="0"/>
              <a:t>-core/</a:t>
            </a:r>
            <a:r>
              <a:rPr kumimoji="1" lang="en-US" altLang="zh-CN" sz="2000" b="1" dirty="0" err="1"/>
              <a:t>getSaga.js</a:t>
            </a:r>
            <a:endParaRPr kumimoji="1" lang="zh-CN" altLang="en-US" sz="2000" b="1" dirty="0"/>
          </a:p>
        </p:txBody>
      </p:sp>
      <p:pic>
        <p:nvPicPr>
          <p:cNvPr id="6146" name="Picture 2" descr="https://intranetproxy.alipay.com/skylark/lark/0/2019/png/15078/1551756520052-f617c49d-e331-4979-805f-c6f0bdd597f3.png">
            <a:extLst>
              <a:ext uri="{FF2B5EF4-FFF2-40B4-BE49-F238E27FC236}">
                <a16:creationId xmlns:a16="http://schemas.microsoft.com/office/drawing/2014/main" id="{47C23F55-80EF-114C-9F40-9E23F3EF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64" y="763047"/>
            <a:ext cx="5930649" cy="60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1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0"/>
            <a:ext cx="12192000" cy="63366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228549" indent="-114274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457097" indent="-228549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685646" indent="-342823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914194" indent="-457097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1142743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6pPr>
            <a:lvl7pPr marL="1371291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7pPr>
            <a:lvl8pPr marL="1599840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8pPr>
            <a:lvl9pPr marL="1828389" algn="l" defTabSz="457097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 charset="0"/>
              </a:defRPr>
            </a:lvl9pPr>
          </a:lstStyle>
          <a:p>
            <a:pPr algn="ctr"/>
            <a:endParaRPr lang="zh-CN" altLang="en-US" sz="937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7167" y="1024153"/>
            <a:ext cx="2514796" cy="6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6026" tIns="23013" rIns="46026" bIns="23013" anchor="t"/>
          <a:lstStyle>
            <a:defPPr>
              <a:defRPr lang="zh-CN"/>
            </a:defPPr>
            <a:lvl1pPr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228549" indent="-114274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457097" indent="-228549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685646" indent="-342823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914194" indent="-457097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142743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1371291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599840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389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785356" y="959985"/>
            <a:ext cx="3787144" cy="353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6026" tIns="23013" rIns="46026" bIns="23013" anchor="ctr"/>
          <a:lstStyle>
            <a:defPPr>
              <a:defRPr lang="zh-CN"/>
            </a:defPPr>
            <a:lvl1pPr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228549" indent="-114274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457097" indent="-228549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685646" indent="-342823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914194" indent="-457097" algn="l" defTabSz="292034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142743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1371291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599840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389" algn="l" defTabSz="457097" rtl="0" eaLnBrk="1" latinLnBrk="0" hangingPunct="1">
              <a:defRPr sz="25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514350" indent="-514350">
              <a:lnSpc>
                <a:spcPct val="150000"/>
              </a:lnSpc>
              <a:spcBef>
                <a:spcPct val="20000"/>
              </a:spcBef>
              <a:buAutoNum type="arabicPeriod"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Dva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简介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安装与总体结构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调用到实现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总结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思考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B535E91A-E05B-B54C-AEAE-5FE3FA4DBADD}"/>
              </a:ext>
            </a:extLst>
          </p:cNvPr>
          <p:cNvCxnSpPr>
            <a:cxnSpLocks/>
          </p:cNvCxnSpPr>
          <p:nvPr/>
        </p:nvCxnSpPr>
        <p:spPr>
          <a:xfrm>
            <a:off x="4286250" y="959985"/>
            <a:ext cx="0" cy="3531804"/>
          </a:xfrm>
          <a:prstGeom prst="line">
            <a:avLst/>
          </a:prstGeom>
          <a:ln w="254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802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—use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BA28DC-C09E-BE4E-86B0-E9B05F1725FA}"/>
              </a:ext>
            </a:extLst>
          </p:cNvPr>
          <p:cNvSpPr txBox="1"/>
          <p:nvPr/>
        </p:nvSpPr>
        <p:spPr>
          <a:xfrm>
            <a:off x="502326" y="946485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app.use</a:t>
            </a:r>
            <a:r>
              <a:rPr kumimoji="1" lang="en-US" altLang="zh-CN" sz="2000" dirty="0"/>
              <a:t>({…}) </a:t>
            </a:r>
            <a:r>
              <a:rPr kumimoji="1" lang="zh-CN" altLang="en-US" sz="2000" dirty="0"/>
              <a:t>添加插件</a:t>
            </a:r>
          </a:p>
        </p:txBody>
      </p:sp>
    </p:spTree>
    <p:extLst>
      <p:ext uri="{BB962C8B-B14F-4D97-AF65-F5344CB8AC3E}">
        <p14:creationId xmlns:p14="http://schemas.microsoft.com/office/powerpoint/2010/main" val="278964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4D7D1DC-25E8-D343-898B-4284D00E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2" y="3103854"/>
            <a:ext cx="5424975" cy="20489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69E0BA-F5C9-CD47-9056-1A301808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25" y="2966158"/>
            <a:ext cx="4216400" cy="2438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—module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BA28DC-C09E-BE4E-86B0-E9B05F1725FA}"/>
              </a:ext>
            </a:extLst>
          </p:cNvPr>
          <p:cNvSpPr txBox="1"/>
          <p:nvPr/>
        </p:nvSpPr>
        <p:spPr>
          <a:xfrm>
            <a:off x="502325" y="946485"/>
            <a:ext cx="6042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app.modlue({…})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app not started: </a:t>
            </a:r>
            <a:r>
              <a:rPr kumimoji="1" lang="zh-CN" altLang="en-US" sz="2000" dirty="0"/>
              <a:t>  添加</a:t>
            </a:r>
            <a:r>
              <a:rPr kumimoji="1" lang="en-US" altLang="zh-CN" sz="2000" dirty="0"/>
              <a:t>modue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app started: </a:t>
            </a:r>
            <a:r>
              <a:rPr kumimoji="1" lang="zh-CN" altLang="en-US" sz="2000" dirty="0"/>
              <a:t>         添加</a:t>
            </a:r>
            <a:r>
              <a:rPr kumimoji="1" lang="en-US" altLang="zh-CN" sz="2000" dirty="0"/>
              <a:t>asyncModule</a:t>
            </a:r>
            <a:endParaRPr kumimoji="1"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F3D222-EF5A-0E48-8E8F-72F77E8A1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09" y="1483704"/>
            <a:ext cx="2997200" cy="1003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205529-3458-D849-8716-4EF430380905}"/>
              </a:ext>
            </a:extLst>
          </p:cNvPr>
          <p:cNvSpPr txBox="1"/>
          <p:nvPr/>
        </p:nvSpPr>
        <p:spPr>
          <a:xfrm>
            <a:off x="7961307" y="944712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初始化时内置的</a:t>
            </a:r>
            <a:r>
              <a:rPr kumimoji="1" lang="en-US" altLang="zh-CN" sz="2000" b="1" dirty="0"/>
              <a:t>_modules</a:t>
            </a:r>
            <a:endParaRPr kumimoji="1"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12D5A9-4C6B-7E42-9910-F2A44B0F9763}"/>
              </a:ext>
            </a:extLst>
          </p:cNvPr>
          <p:cNvSpPr/>
          <p:nvPr/>
        </p:nvSpPr>
        <p:spPr>
          <a:xfrm>
            <a:off x="2946728" y="4549676"/>
            <a:ext cx="35439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latin typeface="Fira Code"/>
              </a:rPr>
              <a:t>app.model</a:t>
            </a:r>
            <a:r>
              <a:rPr lang="en" altLang="zh-CN" dirty="0">
                <a:latin typeface="Fira Code"/>
              </a:rPr>
              <a:t>({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namespace: 'count‘,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state: 0,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reducers: {</a:t>
            </a:r>
          </a:p>
          <a:p>
            <a:r>
              <a:rPr lang="zh-CN" altLang="en-US" dirty="0">
                <a:latin typeface="Fira Code"/>
              </a:rPr>
              <a:t>    </a:t>
            </a:r>
            <a:r>
              <a:rPr lang="en" altLang="zh-CN" dirty="0">
                <a:latin typeface="Fira Code"/>
              </a:rPr>
              <a:t>add (count) { return count + 1 },</a:t>
            </a:r>
          </a:p>
          <a:p>
            <a:r>
              <a:rPr lang="zh-CN" altLang="en-US" dirty="0">
                <a:latin typeface="Fira Code"/>
              </a:rPr>
              <a:t>    </a:t>
            </a:r>
            <a:r>
              <a:rPr lang="en" altLang="zh-CN" dirty="0">
                <a:latin typeface="Fira Code"/>
              </a:rPr>
              <a:t>minus(count) { return count - 1 },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},</a:t>
            </a:r>
          </a:p>
          <a:p>
            <a:r>
              <a:rPr lang="en" altLang="zh-CN" dirty="0">
                <a:latin typeface="Fira Code"/>
              </a:rPr>
              <a:t>});</a:t>
            </a:r>
            <a:endParaRPr lang="en" altLang="zh-CN" b="0" dirty="0">
              <a:effectLst/>
              <a:latin typeface="Fira Cod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318F82-7A2C-E241-9E23-277E38AB6F25}"/>
              </a:ext>
            </a:extLst>
          </p:cNvPr>
          <p:cNvSpPr txBox="1"/>
          <p:nvPr/>
        </p:nvSpPr>
        <p:spPr>
          <a:xfrm>
            <a:off x="502325" y="2544720"/>
            <a:ext cx="396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Start</a:t>
            </a:r>
            <a:r>
              <a:rPr kumimoji="1" lang="zh-CN" altLang="en-US" sz="2000" b="1" dirty="0"/>
              <a:t>前添加</a:t>
            </a:r>
            <a:r>
              <a:rPr kumimoji="1" lang="en-US" altLang="zh-CN" sz="2000" b="1" dirty="0"/>
              <a:t>model</a:t>
            </a:r>
            <a:r>
              <a:rPr kumimoji="1" lang="zh-CN" altLang="en-US" sz="2000" b="1" dirty="0"/>
              <a:t>后的的</a:t>
            </a:r>
            <a:r>
              <a:rPr kumimoji="1" lang="en-US" altLang="zh-CN" sz="2000" b="1" dirty="0"/>
              <a:t>_modules</a:t>
            </a:r>
            <a:endParaRPr kumimoji="1"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A68BFE-F53B-BD4F-BC3B-602622B06B89}"/>
              </a:ext>
            </a:extLst>
          </p:cNvPr>
          <p:cNvSpPr txBox="1"/>
          <p:nvPr/>
        </p:nvSpPr>
        <p:spPr>
          <a:xfrm>
            <a:off x="6545178" y="2627124"/>
            <a:ext cx="412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Start</a:t>
            </a:r>
            <a:r>
              <a:rPr kumimoji="1" lang="zh-CN" altLang="en-US" sz="2000" b="1" dirty="0"/>
              <a:t>后添加</a:t>
            </a:r>
            <a:r>
              <a:rPr kumimoji="1" lang="en-US" altLang="zh-CN" sz="2000" b="1" dirty="0"/>
              <a:t>model</a:t>
            </a:r>
            <a:r>
              <a:rPr kumimoji="1" lang="zh-CN" altLang="en-US" sz="2000" b="1" dirty="0"/>
              <a:t>后的的</a:t>
            </a:r>
            <a:r>
              <a:rPr kumimoji="1" lang="en-US" altLang="zh-CN" sz="2000" b="1" dirty="0"/>
              <a:t>_modules</a:t>
            </a:r>
            <a:endParaRPr kumimoji="1" lang="zh-CN" altLang="en-US" sz="20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10A3A2-4E44-C245-8448-8C5C7A5BD9D9}"/>
              </a:ext>
            </a:extLst>
          </p:cNvPr>
          <p:cNvSpPr/>
          <p:nvPr/>
        </p:nvSpPr>
        <p:spPr>
          <a:xfrm>
            <a:off x="8349258" y="4700284"/>
            <a:ext cx="39240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latin typeface="Fira Code"/>
              </a:rPr>
              <a:t>app.model</a:t>
            </a:r>
            <a:r>
              <a:rPr lang="en" altLang="zh-CN" dirty="0">
                <a:latin typeface="Fira Code"/>
              </a:rPr>
              <a:t>({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namespace: 'count2‘,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state: 1,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reducers: {</a:t>
            </a:r>
          </a:p>
          <a:p>
            <a:r>
              <a:rPr lang="zh-CN" altLang="en-US" dirty="0">
                <a:latin typeface="Fira Code"/>
              </a:rPr>
              <a:t>    </a:t>
            </a:r>
            <a:r>
              <a:rPr lang="en" altLang="zh-CN" dirty="0">
                <a:latin typeface="Fira Code"/>
              </a:rPr>
              <a:t>multiple (count) { return count * 2 },</a:t>
            </a:r>
          </a:p>
          <a:p>
            <a:r>
              <a:rPr lang="zh-CN" altLang="en-US" dirty="0">
                <a:latin typeface="Fira Code"/>
              </a:rPr>
              <a:t>  </a:t>
            </a:r>
            <a:r>
              <a:rPr lang="en" altLang="zh-CN" dirty="0">
                <a:latin typeface="Fira Code"/>
              </a:rPr>
              <a:t>},</a:t>
            </a:r>
          </a:p>
          <a:p>
            <a:r>
              <a:rPr lang="en" altLang="zh-CN" dirty="0">
                <a:latin typeface="Fira Code"/>
              </a:rPr>
              <a:t>});</a:t>
            </a:r>
            <a:endParaRPr lang="en" altLang="zh-CN" b="0" dirty="0">
              <a:effectLst/>
              <a:latin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498591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—router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BA28DC-C09E-BE4E-86B0-E9B05F1725FA}"/>
              </a:ext>
            </a:extLst>
          </p:cNvPr>
          <p:cNvSpPr txBox="1"/>
          <p:nvPr/>
        </p:nvSpPr>
        <p:spPr>
          <a:xfrm>
            <a:off x="502325" y="946485"/>
            <a:ext cx="6042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app. router({…}) </a:t>
            </a:r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添加路由组件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0052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上层调用</a:t>
            </a:r>
            <a:r>
              <a:rPr kumimoji="1" lang="en-US" altLang="zh-CN" dirty="0"/>
              <a:t>—start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BA28DC-C09E-BE4E-86B0-E9B05F1725FA}"/>
              </a:ext>
            </a:extLst>
          </p:cNvPr>
          <p:cNvSpPr txBox="1"/>
          <p:nvPr/>
        </p:nvSpPr>
        <p:spPr>
          <a:xfrm>
            <a:off x="422114" y="946485"/>
            <a:ext cx="114811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app. start({…}) </a:t>
            </a:r>
          </a:p>
          <a:p>
            <a:endParaRPr kumimoji="1" lang="en-US" altLang="zh-CN" sz="2000" dirty="0"/>
          </a:p>
          <a:p>
            <a:r>
              <a:rPr kumimoji="1" lang="zh-CN" altLang="en-US" sz="2000" b="1" dirty="0"/>
              <a:t>启动</a:t>
            </a:r>
            <a:endParaRPr kumimoji="1"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创建内置的</a:t>
            </a:r>
            <a:r>
              <a:rPr kumimoji="1" lang="en-US" altLang="zh-CN" sz="2000" dirty="0"/>
              <a:t>store</a:t>
            </a:r>
            <a:endParaRPr kumimoji="1"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收集三类</a:t>
            </a:r>
            <a:r>
              <a:rPr kumimoji="1" lang="en-US" altLang="zh-CN" sz="2000" dirty="0"/>
              <a:t>reducer</a:t>
            </a:r>
            <a:r>
              <a:rPr kumimoji="1" lang="zh-CN" altLang="en-US" sz="2000" dirty="0"/>
              <a:t>按名称空间管理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合并内置的</a:t>
            </a:r>
            <a:r>
              <a:rPr kumimoji="1" lang="en-US" altLang="zh-CN" sz="2000" dirty="0"/>
              <a:t>sagaMiddleware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promiseMiddleware</a:t>
            </a:r>
            <a:r>
              <a:rPr kumimoji="1" lang="zh-CN" altLang="en-US" sz="2000" dirty="0"/>
              <a:t>、用户指定</a:t>
            </a:r>
            <a:r>
              <a:rPr kumimoji="1" lang="en-US" altLang="zh-CN" sz="2000" dirty="0"/>
              <a:t>middlewares(</a:t>
            </a:r>
            <a:r>
              <a:rPr kumimoji="1" lang="zh-CN" altLang="en-US" sz="2000" dirty="0"/>
              <a:t>初始化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注册钩子申明</a:t>
            </a:r>
            <a:r>
              <a:rPr kumimoji="1" lang="en-US" altLang="zh-CN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effect</a:t>
            </a:r>
            <a:r>
              <a:rPr kumimoji="1" lang="zh-CN" altLang="en-US" sz="2000" dirty="0"/>
              <a:t>格式化并委托</a:t>
            </a:r>
            <a:r>
              <a:rPr kumimoji="1" lang="en-US" altLang="zh-CN" sz="2000" dirty="0"/>
              <a:t>saga</a:t>
            </a:r>
            <a:r>
              <a:rPr kumimoji="1" lang="zh-CN" altLang="en-US" sz="2000" dirty="0"/>
              <a:t>中间件处理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监听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对</a:t>
            </a:r>
            <a:r>
              <a:rPr kumimoji="1" lang="en-US" altLang="zh-CN" sz="2000" dirty="0"/>
              <a:t>store</a:t>
            </a:r>
            <a:r>
              <a:rPr kumimoji="1" lang="zh-CN" altLang="en-US" sz="2000" dirty="0"/>
              <a:t>变化的监听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对用户自定义的启动后的各类监听事件</a:t>
            </a:r>
            <a:r>
              <a:rPr kumimoji="1" lang="en-US" altLang="zh-CN" sz="2000" dirty="0"/>
              <a:t>(modle</a:t>
            </a:r>
            <a:r>
              <a:rPr kumimoji="1" lang="zh-CN" altLang="en-US" sz="2000" dirty="0"/>
              <a:t>级</a:t>
            </a:r>
            <a:r>
              <a:rPr kumimoji="1" lang="en-US" altLang="zh-CN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重写内置的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unmodel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replaceModel</a:t>
            </a:r>
            <a:r>
              <a:rPr kumimoji="1" lang="zh-CN" altLang="en-US" sz="2000" dirty="0"/>
              <a:t>，替换为</a:t>
            </a:r>
            <a:r>
              <a:rPr kumimoji="1" lang="en-US" altLang="zh-CN" sz="2000" dirty="0"/>
              <a:t>asyncModel</a:t>
            </a:r>
            <a:r>
              <a:rPr kumimoji="1" lang="zh-CN" altLang="en-US" sz="2000" dirty="0"/>
              <a:t>模式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处理各级钩子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</a:t>
            </a:r>
            <a:r>
              <a:rPr kumimoji="1" lang="en-US" altLang="zh-CN" sz="2000" dirty="0"/>
              <a:t>setupApp</a:t>
            </a:r>
            <a:r>
              <a:rPr kumimoji="1" lang="zh-CN" altLang="en-US" sz="2000" dirty="0"/>
              <a:t>、</a:t>
            </a:r>
            <a:r>
              <a:rPr lang="en" altLang="zh-CN" dirty="0"/>
              <a:t>reducerEnhancer</a:t>
            </a:r>
            <a:r>
              <a:rPr kumimoji="1" lang="zh-CN" altLang="en-US" sz="2000" dirty="0"/>
              <a:t>对默认处理进行拦截与转换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1470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dva-core/</a:t>
            </a:r>
            <a:r>
              <a:rPr kumimoji="1" lang="zh-CN" altLang="en-US" dirty="0"/>
              <a:t>类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43AE9E-4946-004E-B709-110047A3EA60}"/>
              </a:ext>
            </a:extLst>
          </p:cNvPr>
          <p:cNvSpPr txBox="1"/>
          <p:nvPr/>
        </p:nvSpPr>
        <p:spPr>
          <a:xfrm>
            <a:off x="465221" y="753980"/>
            <a:ext cx="10691068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Plugin.js</a:t>
            </a:r>
            <a:r>
              <a:rPr kumimoji="1" lang="zh-CN" altLang="en" dirty="0"/>
              <a:t>：</a:t>
            </a:r>
            <a:r>
              <a:rPr kumimoji="1" lang="zh-CN" altLang="en-US" dirty="0"/>
              <a:t>管理内置、用户自定义插件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checkModel.js</a:t>
            </a:r>
            <a:r>
              <a:rPr kumimoji="1" lang="zh-CN" altLang="en" dirty="0"/>
              <a:t>：</a:t>
            </a:r>
            <a:r>
              <a:rPr kumimoji="1" lang="zh-CN" altLang="en-US" dirty="0"/>
              <a:t>对</a:t>
            </a:r>
            <a:r>
              <a:rPr kumimoji="1" lang="en" altLang="zh-CN" dirty="0"/>
              <a:t>namespace</a:t>
            </a:r>
            <a:r>
              <a:rPr kumimoji="1" lang="zh-CN" altLang="en" dirty="0"/>
              <a:t>、</a:t>
            </a:r>
            <a:r>
              <a:rPr kumimoji="1" lang="en" altLang="zh-CN" dirty="0"/>
              <a:t>reducers</a:t>
            </a:r>
            <a:r>
              <a:rPr kumimoji="1" lang="zh-CN" altLang="en" dirty="0"/>
              <a:t>、</a:t>
            </a:r>
            <a:r>
              <a:rPr kumimoji="1" lang="en" altLang="zh-CN" dirty="0"/>
              <a:t>effects</a:t>
            </a:r>
            <a:r>
              <a:rPr kumimoji="1" lang="zh-CN" altLang="en" dirty="0"/>
              <a:t>、</a:t>
            </a:r>
            <a:r>
              <a:rPr kumimoji="1" lang="en" altLang="zh-CN" dirty="0"/>
              <a:t>subscriptions</a:t>
            </a:r>
            <a:r>
              <a:rPr kumimoji="1" lang="zh-CN" altLang="en-US" dirty="0"/>
              <a:t>进行类型校验，不阻断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constants.js</a:t>
            </a:r>
            <a:r>
              <a:rPr kumimoji="1" lang="zh-CN" altLang="en" dirty="0"/>
              <a:t>：</a:t>
            </a:r>
            <a:r>
              <a:rPr kumimoji="1" lang="zh-CN" altLang="en-US" dirty="0"/>
              <a:t>常量集，如分隔符等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createPromiseMiddleware.js: </a:t>
            </a:r>
            <a:r>
              <a:rPr kumimoji="1" lang="zh-CN" altLang="en-US" dirty="0"/>
              <a:t>根据</a:t>
            </a:r>
            <a:r>
              <a:rPr kumimoji="1" lang="en" altLang="zh-CN" dirty="0"/>
              <a:t>action</a:t>
            </a:r>
            <a:r>
              <a:rPr kumimoji="1" lang="zh-CN" altLang="en-US" dirty="0"/>
              <a:t>是否为有效的</a:t>
            </a:r>
            <a:r>
              <a:rPr kumimoji="1" lang="en" altLang="zh-CN" dirty="0"/>
              <a:t>effect</a:t>
            </a:r>
            <a:r>
              <a:rPr kumimoji="1" lang="zh-CN" altLang="en" dirty="0"/>
              <a:t>，</a:t>
            </a:r>
            <a:r>
              <a:rPr kumimoji="1" lang="zh-CN" altLang="en-US" dirty="0"/>
              <a:t>扩展</a:t>
            </a:r>
            <a:r>
              <a:rPr kumimoji="1" lang="en" altLang="zh-CN" dirty="0"/>
              <a:t>action</a:t>
            </a:r>
            <a:r>
              <a:rPr kumimoji="1" lang="zh-CN" altLang="en" dirty="0"/>
              <a:t>（</a:t>
            </a:r>
            <a:r>
              <a:rPr kumimoji="1" lang="zh-CN" altLang="en-US" dirty="0"/>
              <a:t>添加</a:t>
            </a:r>
            <a:r>
              <a:rPr kumimoji="1" lang="en" altLang="zh-CN" dirty="0"/>
              <a:t>resolve</a:t>
            </a:r>
            <a:r>
              <a:rPr kumimoji="1" lang="zh-CN" altLang="en" dirty="0"/>
              <a:t>、</a:t>
            </a:r>
            <a:r>
              <a:rPr kumimoji="1" lang="en" altLang="zh-CN" dirty="0"/>
              <a:t>reject</a:t>
            </a:r>
            <a:r>
              <a:rPr kumimoji="1" lang="zh-CN" altLang="en-US" dirty="0"/>
              <a:t>到其中）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createStore.js: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合并内置</a:t>
            </a:r>
            <a:r>
              <a:rPr kumimoji="1" lang="en" altLang="zh-CN" dirty="0"/>
              <a:t>promiseMiddleware</a:t>
            </a:r>
            <a:r>
              <a:rPr kumimoji="1" lang="zh-CN" altLang="en" dirty="0"/>
              <a:t>、</a:t>
            </a:r>
            <a:r>
              <a:rPr kumimoji="1" lang="en" altLang="zh-CN" dirty="0"/>
              <a:t>sagaMiddleware</a:t>
            </a:r>
            <a:r>
              <a:rPr kumimoji="1" lang="zh-CN" altLang="en" dirty="0"/>
              <a:t>、</a:t>
            </a:r>
            <a:r>
              <a:rPr kumimoji="1" lang="zh-CN" altLang="en-US" dirty="0"/>
              <a:t>插件</a:t>
            </a:r>
            <a:r>
              <a:rPr kumimoji="1" lang="en" altLang="zh-CN" dirty="0"/>
              <a:t>onAction</a:t>
            </a:r>
            <a:r>
              <a:rPr kumimoji="1" lang="zh-CN" altLang="en-US" dirty="0"/>
              <a:t>中的中间件，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插件中的</a:t>
            </a:r>
            <a:r>
              <a:rPr kumimoji="1" lang="en" altLang="zh-CN" dirty="0"/>
              <a:t>extraEnhancers</a:t>
            </a:r>
            <a:r>
              <a:rPr kumimoji="1" lang="zh-CN" altLang="en" dirty="0"/>
              <a:t>，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dev</a:t>
            </a:r>
            <a:r>
              <a:rPr kumimoji="1" lang="zh-CN" altLang="en-US" dirty="0"/>
              <a:t>下的浏览器</a:t>
            </a:r>
            <a:r>
              <a:rPr kumimoji="1" lang="en" altLang="zh-CN" dirty="0"/>
              <a:t>redux</a:t>
            </a:r>
            <a:r>
              <a:rPr kumimoji="1" lang="zh-CN" altLang="en-US" dirty="0"/>
              <a:t>工具扩展</a:t>
            </a:r>
            <a:r>
              <a:rPr kumimoji="1" lang="en-US" altLang="zh-CN" dirty="0"/>
              <a:t>(</a:t>
            </a:r>
            <a:r>
              <a:rPr kumimoji="1" lang="zh-CN" altLang="en-US" dirty="0"/>
              <a:t>需要监听</a:t>
            </a:r>
            <a:r>
              <a:rPr kumimoji="1" lang="en" altLang="zh-CN" dirty="0"/>
              <a:t>store</a:t>
            </a:r>
            <a:r>
              <a:rPr kumimoji="1" lang="zh-CN" altLang="en-US" dirty="0"/>
              <a:t>的状态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getReducer.js: </a:t>
            </a:r>
            <a:r>
              <a:rPr kumimoji="1" lang="zh-CN" altLang="en-US" dirty="0"/>
              <a:t>基于</a:t>
            </a:r>
            <a:r>
              <a:rPr kumimoji="1" lang="en" altLang="zh-CN" dirty="0"/>
              <a:t>state&amp;reducers</a:t>
            </a:r>
            <a:r>
              <a:rPr kumimoji="1" lang="zh-CN" altLang="en-US" dirty="0"/>
              <a:t>处理</a:t>
            </a:r>
            <a:r>
              <a:rPr kumimoji="1" lang="en" altLang="zh-CN" dirty="0"/>
              <a:t>action</a:t>
            </a:r>
            <a:r>
              <a:rPr kumimoji="1" lang="zh-CN" altLang="en" dirty="0"/>
              <a:t>，</a:t>
            </a:r>
            <a:r>
              <a:rPr kumimoji="1" lang="zh-CN" altLang="en-US" dirty="0"/>
              <a:t>根据入参结构判断是否对新的</a:t>
            </a:r>
            <a:r>
              <a:rPr kumimoji="1" lang="en" altLang="zh-CN" dirty="0"/>
              <a:t>state</a:t>
            </a:r>
            <a:r>
              <a:rPr kumimoji="1" lang="zh-CN" altLang="en-US" dirty="0"/>
              <a:t>调用扩展方法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getSaga.js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处理</a:t>
            </a:r>
            <a:r>
              <a:rPr kumimoji="1" lang="en" altLang="zh-CN" dirty="0"/>
              <a:t>effect</a:t>
            </a:r>
            <a:r>
              <a:rPr kumimoji="1" lang="zh-CN" altLang="en" dirty="0"/>
              <a:t>，</a:t>
            </a:r>
            <a:r>
              <a:rPr kumimoji="1" lang="zh-CN" altLang="en-US" dirty="0"/>
              <a:t>处理前调用相应钩子；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数量调度冲突通过指定</a:t>
            </a:r>
            <a:r>
              <a:rPr kumimoji="1" lang="en" altLang="zh-CN" dirty="0"/>
              <a:t>saga</a:t>
            </a:r>
            <a:r>
              <a:rPr kumimoji="1" lang="zh-CN" altLang="en-US" dirty="0"/>
              <a:t>接口实现；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拦截处理中的</a:t>
            </a:r>
            <a:r>
              <a:rPr kumimoji="1" lang="en" altLang="zh-CN" dirty="0"/>
              <a:t>exception</a:t>
            </a:r>
            <a:r>
              <a:rPr kumimoji="1" lang="zh-CN" altLang="en" dirty="0"/>
              <a:t>，</a:t>
            </a:r>
            <a:r>
              <a:rPr kumimoji="1" lang="zh-CN" altLang="en-US" dirty="0"/>
              <a:t>对处理方法部署含名称空间的</a:t>
            </a:r>
            <a:r>
              <a:rPr kumimoji="1" lang="en" altLang="zh-CN" dirty="0"/>
              <a:t>saga </a:t>
            </a:r>
            <a:r>
              <a:rPr kumimoji="1" lang="en" altLang="zh-CN" dirty="0" err="1"/>
              <a:t>api</a:t>
            </a: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handleActions.js: </a:t>
            </a:r>
            <a:r>
              <a:rPr kumimoji="1" lang="zh-CN" altLang="en-US" dirty="0"/>
              <a:t>合并多个</a:t>
            </a:r>
            <a:r>
              <a:rPr kumimoji="1" lang="en" altLang="zh-CN" dirty="0"/>
              <a:t>reducer</a:t>
            </a:r>
            <a:r>
              <a:rPr kumimoji="1" lang="zh-CN" altLang="en" dirty="0"/>
              <a:t>（</a:t>
            </a:r>
            <a:r>
              <a:rPr kumimoji="1" lang="zh-CN" altLang="en-US" dirty="0"/>
              <a:t>自行判断是否受理）为一个，根据</a:t>
            </a:r>
            <a:r>
              <a:rPr kumimoji="1" lang="en" altLang="zh-CN" dirty="0"/>
              <a:t>action</a:t>
            </a:r>
            <a:r>
              <a:rPr kumimoji="1" lang="zh-CN" altLang="en-US" dirty="0"/>
              <a:t>处理</a:t>
            </a:r>
            <a:r>
              <a:rPr kumimoji="1" lang="en" altLang="zh-CN" dirty="0"/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index.js</a:t>
            </a:r>
            <a:r>
              <a:rPr kumimoji="1" lang="zh-CN" altLang="en-US" dirty="0"/>
              <a:t>：功能入口</a:t>
            </a: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prefixNamespace.js: </a:t>
            </a:r>
            <a:r>
              <a:rPr kumimoji="1" lang="zh-CN" altLang="en-US" dirty="0"/>
              <a:t>为</a:t>
            </a:r>
            <a:r>
              <a:rPr kumimoji="1" lang="en" altLang="zh-CN" dirty="0"/>
              <a:t>model</a:t>
            </a:r>
            <a:r>
              <a:rPr kumimoji="1" lang="zh-CN" altLang="en-US" dirty="0"/>
              <a:t>的每个</a:t>
            </a:r>
            <a:r>
              <a:rPr kumimoji="1" lang="en" altLang="zh-CN" dirty="0"/>
              <a:t>reducers</a:t>
            </a:r>
            <a:r>
              <a:rPr kumimoji="1" lang="zh-CN" altLang="en" dirty="0"/>
              <a:t>、</a:t>
            </a:r>
            <a:r>
              <a:rPr kumimoji="1" lang="en" altLang="zh-CN" dirty="0"/>
              <a:t>effects</a:t>
            </a:r>
            <a:r>
              <a:rPr kumimoji="1" lang="zh-CN" altLang="en-US" dirty="0"/>
              <a:t>添加名称空间（兼容各类项的所有可能数据结构）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prefixType.js: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有</a:t>
            </a:r>
            <a:r>
              <a:rPr kumimoji="1" lang="en" altLang="zh-CN" dirty="0"/>
              <a:t>reducers</a:t>
            </a:r>
            <a:r>
              <a:rPr kumimoji="1" lang="zh-CN" altLang="en" dirty="0"/>
              <a:t>、</a:t>
            </a:r>
            <a:r>
              <a:rPr kumimoji="1" lang="en" altLang="zh-CN" dirty="0"/>
              <a:t>effects</a:t>
            </a:r>
            <a:r>
              <a:rPr kumimoji="1" lang="zh-CN" altLang="en-US" dirty="0"/>
              <a:t>返回其中指定方法的名称空间形式；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否则直接返回方法名</a:t>
            </a:r>
            <a:r>
              <a:rPr kumimoji="1" lang="en-US" altLang="zh-CN" dirty="0"/>
              <a:t>(</a:t>
            </a:r>
            <a:r>
              <a:rPr kumimoji="1" lang="zh-CN" altLang="en-US" dirty="0"/>
              <a:t>目前添加名称空间仅限于</a:t>
            </a:r>
            <a:r>
              <a:rPr kumimoji="1" lang="en" altLang="zh-CN" dirty="0"/>
              <a:t>reducers</a:t>
            </a:r>
            <a:r>
              <a:rPr kumimoji="1" lang="zh-CN" altLang="en" dirty="0"/>
              <a:t>、</a:t>
            </a:r>
            <a:r>
              <a:rPr kumimoji="1" lang="en" altLang="zh-CN" dirty="0"/>
              <a:t>effects</a:t>
            </a:r>
            <a:r>
              <a:rPr kumimoji="1" lang="zh-CN" altLang="en-US" dirty="0"/>
              <a:t>中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prefixedDispatch.js : </a:t>
            </a:r>
            <a:r>
              <a:rPr kumimoji="1" lang="zh-CN" altLang="en-US" dirty="0"/>
              <a:t>复写</a:t>
            </a:r>
            <a:r>
              <a:rPr kumimoji="1" lang="en" altLang="zh-CN" dirty="0"/>
              <a:t>dispatch</a:t>
            </a:r>
            <a:r>
              <a:rPr kumimoji="1" lang="zh-CN" altLang="en" dirty="0"/>
              <a:t>，</a:t>
            </a:r>
            <a:r>
              <a:rPr kumimoji="1" lang="zh-CN" altLang="en-US" dirty="0"/>
              <a:t>为</a:t>
            </a:r>
            <a:r>
              <a:rPr kumimoji="1" lang="en" altLang="zh-CN" dirty="0"/>
              <a:t>type</a:t>
            </a:r>
            <a:r>
              <a:rPr kumimoji="1" lang="zh-CN" altLang="en-US" dirty="0"/>
              <a:t>添加名称空间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subscription.js : </a:t>
            </a:r>
            <a:r>
              <a:rPr kumimoji="1" lang="zh-CN" altLang="en-US" dirty="0"/>
              <a:t>调起</a:t>
            </a:r>
            <a:r>
              <a:rPr kumimoji="1" lang="en-US" altLang="zh-CN" dirty="0"/>
              <a:t>/</a:t>
            </a:r>
            <a:r>
              <a:rPr kumimoji="1" lang="zh-CN" altLang="en-US" dirty="0"/>
              <a:t>停止监听 </a:t>
            </a:r>
            <a:r>
              <a:rPr kumimoji="1" lang="en" altLang="zh-CN" dirty="0"/>
              <a:t>model</a:t>
            </a:r>
            <a:r>
              <a:rPr kumimoji="1" lang="zh-CN" altLang="en-US" dirty="0"/>
              <a:t>中的</a:t>
            </a:r>
            <a:r>
              <a:rPr kumimoji="1" lang="en" altLang="zh-CN" dirty="0"/>
              <a:t>listener</a:t>
            </a:r>
            <a:r>
              <a:rPr kumimoji="1" lang="zh-CN" altLang="en-US" dirty="0"/>
              <a:t>在参数中注入带名称空间的</a:t>
            </a:r>
            <a:r>
              <a:rPr kumimoji="1" lang="en" altLang="zh-CN" dirty="0"/>
              <a:t>dispatch</a:t>
            </a:r>
            <a:r>
              <a:rPr kumimoji="1" lang="zh-CN" altLang="en-US" dirty="0"/>
              <a:t>及内置的</a:t>
            </a:r>
            <a:r>
              <a:rPr kumimoji="1" lang="en" altLang="zh-CN" dirty="0"/>
              <a:t>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utils.js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9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Bigfish</a:t>
            </a:r>
            <a:r>
              <a:rPr kumimoji="1" lang="zh-CN" altLang="en-US" dirty="0"/>
              <a:t>与</a:t>
            </a:r>
            <a:r>
              <a:rPr kumimoji="1" lang="en-US" altLang="zh-CN" dirty="0"/>
              <a:t>Dva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EEFC1-942C-5740-ACDC-4E8DA692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932" y="940804"/>
            <a:ext cx="2802348" cy="3586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901796-5180-1A4C-947B-3F99C3ECFEE3}"/>
              </a:ext>
            </a:extLst>
          </p:cNvPr>
          <p:cNvSpPr txBox="1"/>
          <p:nvPr/>
        </p:nvSpPr>
        <p:spPr>
          <a:xfrm>
            <a:off x="577516" y="1042737"/>
            <a:ext cx="3624518" cy="74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实例化后的 </a:t>
            </a:r>
            <a:r>
              <a:rPr kumimoji="1" lang="en-US" altLang="zh-CN" dirty="0"/>
              <a:t>dva</a:t>
            </a:r>
            <a:r>
              <a:rPr kumimoji="1" lang="zh-CN" altLang="en-US" dirty="0"/>
              <a:t>会被挂在到全局：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lang="en" altLang="zh-CN" dirty="0" err="1"/>
              <a:t>window.g_app</a:t>
            </a:r>
            <a:r>
              <a:rPr lang="en" altLang="zh-CN" dirty="0"/>
              <a:t> = app;</a:t>
            </a:r>
          </a:p>
        </p:txBody>
      </p:sp>
    </p:spTree>
    <p:extLst>
      <p:ext uri="{BB962C8B-B14F-4D97-AF65-F5344CB8AC3E}">
        <p14:creationId xmlns:p14="http://schemas.microsoft.com/office/powerpoint/2010/main" val="255907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BCC565-50BA-DF4A-A558-DD681E72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3" y="3041982"/>
            <a:ext cx="5765800" cy="3276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673461-345F-DD41-AA81-72D23C4A3A73}"/>
              </a:ext>
            </a:extLst>
          </p:cNvPr>
          <p:cNvSpPr txBox="1"/>
          <p:nvPr/>
        </p:nvSpPr>
        <p:spPr>
          <a:xfrm>
            <a:off x="497305" y="930442"/>
            <a:ext cx="9628983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分两个包： </a:t>
            </a:r>
            <a:r>
              <a:rPr kumimoji="1" lang="en-US" altLang="zh-CN" dirty="0"/>
              <a:t>dva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dva-core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dva</a:t>
            </a:r>
            <a:r>
              <a:rPr lang="zh-CN" altLang="en-US" dirty="0"/>
              <a:t>集成 </a:t>
            </a:r>
            <a:r>
              <a:rPr lang="en" altLang="zh-CN" dirty="0"/>
              <a:t>dva-core </a:t>
            </a:r>
            <a:r>
              <a:rPr lang="zh-CN" altLang="en-US" dirty="0"/>
              <a:t>及主要依赖库，提供简单易用的</a:t>
            </a:r>
            <a:r>
              <a:rPr lang="en" altLang="zh-CN" dirty="0"/>
              <a:t>redux API</a:t>
            </a:r>
            <a:r>
              <a:rPr lang="zh-CN" altLang="en-US" dirty="0"/>
              <a:t>的同时管理</a:t>
            </a:r>
            <a:r>
              <a:rPr lang="en" altLang="zh-CN" dirty="0"/>
              <a:t>history</a:t>
            </a:r>
            <a:r>
              <a:rPr lang="zh-CN" altLang="en" dirty="0"/>
              <a:t>、</a:t>
            </a:r>
            <a:r>
              <a:rPr lang="en" altLang="zh-CN" dirty="0"/>
              <a:t>router</a:t>
            </a:r>
            <a:r>
              <a:rPr lang="zh-CN" altLang="en-US" dirty="0"/>
              <a:t>等功能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dva</a:t>
            </a:r>
            <a:r>
              <a:rPr lang="zh-CN" altLang="en-US" dirty="0"/>
              <a:t>的核心功能包，基于</a:t>
            </a:r>
            <a:r>
              <a:rPr lang="en" altLang="zh-CN" dirty="0"/>
              <a:t>redux-saga</a:t>
            </a:r>
            <a:r>
              <a:rPr lang="zh-CN" altLang="en-US" dirty="0"/>
              <a:t>对异步请求与内部的变更提供统一接口</a:t>
            </a:r>
            <a:r>
              <a:rPr lang="en-US" altLang="zh-CN" dirty="0"/>
              <a:t>(</a:t>
            </a:r>
            <a:r>
              <a:rPr lang="en" altLang="zh-CN" dirty="0"/>
              <a:t>reducer)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9987B2-C350-E54E-9595-97971AC75BC8}"/>
              </a:ext>
            </a:extLst>
          </p:cNvPr>
          <p:cNvSpPr txBox="1"/>
          <p:nvPr/>
        </p:nvSpPr>
        <p:spPr>
          <a:xfrm>
            <a:off x="497305" y="2489300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组件图</a:t>
            </a:r>
            <a:endParaRPr kumimoji="1"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935057-0AD9-4B4F-8F00-B5DF75053879}"/>
              </a:ext>
            </a:extLst>
          </p:cNvPr>
          <p:cNvSpPr txBox="1"/>
          <p:nvPr/>
        </p:nvSpPr>
        <p:spPr>
          <a:xfrm>
            <a:off x="6874042" y="25213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类图</a:t>
            </a:r>
            <a:endParaRPr kumimoji="1" lang="en-US" altLang="zh-CN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4815A3-1F5A-494F-BE02-1C3BBA370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58" y="2950965"/>
            <a:ext cx="2352054" cy="35782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1E4A5F-AF66-6745-83EF-A89A8780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096" y="2894462"/>
            <a:ext cx="2122615" cy="39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673461-345F-DD41-AA81-72D23C4A3A73}"/>
              </a:ext>
            </a:extLst>
          </p:cNvPr>
          <p:cNvSpPr txBox="1"/>
          <p:nvPr/>
        </p:nvSpPr>
        <p:spPr>
          <a:xfrm>
            <a:off x="497304" y="1362799"/>
            <a:ext cx="10026317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/</a:t>
            </a:r>
            <a:r>
              <a:rPr kumimoji="1" lang="zh-CN" altLang="en-US" dirty="0"/>
              <a:t>范围定义：解决</a:t>
            </a:r>
            <a:r>
              <a:rPr kumimoji="1" lang="en-US" altLang="zh-CN" dirty="0"/>
              <a:t>redux</a:t>
            </a:r>
            <a:r>
              <a:rPr kumimoji="1" lang="zh-CN" altLang="en-US" dirty="0"/>
              <a:t>数据流管理问题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分层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职责单一，定义与调用分离： </a:t>
            </a:r>
            <a:r>
              <a:rPr lang="en-US" altLang="zh-CN" dirty="0"/>
              <a:t>start</a:t>
            </a:r>
            <a:r>
              <a:rPr lang="zh-CN" altLang="en-US" dirty="0"/>
              <a:t>的两次定义（扩展的方法）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插件</a:t>
            </a:r>
            <a:r>
              <a:rPr lang="en-US" altLang="zh-CN" dirty="0"/>
              <a:t>/</a:t>
            </a:r>
            <a:r>
              <a:rPr lang="zh-CN" altLang="en-US" dirty="0"/>
              <a:t>钩子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编码风格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名称：名称空间、内置对象的命名 </a:t>
            </a:r>
            <a:r>
              <a:rPr lang="en-US" altLang="zh-CN" dirty="0"/>
              <a:t>@@dva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各方法的重写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参数补充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effets</a:t>
            </a:r>
            <a:r>
              <a:rPr lang="zh-CN" altLang="en-US" dirty="0"/>
              <a:t>中部署</a:t>
            </a:r>
            <a:r>
              <a:rPr lang="en-US" altLang="zh-CN" dirty="0"/>
              <a:t>saga</a:t>
            </a:r>
            <a:r>
              <a:rPr lang="zh-CN" altLang="en-US" dirty="0"/>
              <a:t> 等</a:t>
            </a:r>
            <a:r>
              <a:rPr lang="en-US" altLang="zh-CN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添加名称空间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effets</a:t>
            </a:r>
            <a:r>
              <a:rPr lang="zh-CN" altLang="en-US" dirty="0"/>
              <a:t>中的</a:t>
            </a:r>
            <a:r>
              <a:rPr lang="en-US" altLang="zh-CN" dirty="0"/>
              <a:t>put</a:t>
            </a:r>
            <a:r>
              <a:rPr lang="zh-CN" altLang="en-US" dirty="0"/>
              <a:t>、</a:t>
            </a:r>
            <a:r>
              <a:rPr lang="en" altLang="zh-CN" dirty="0"/>
              <a:t>take</a:t>
            </a:r>
            <a:r>
              <a:rPr lang="zh-CN" altLang="en-US" dirty="0"/>
              <a:t>，</a:t>
            </a:r>
            <a:r>
              <a:rPr lang="en-US" altLang="zh-CN" dirty="0"/>
              <a:t>listener</a:t>
            </a:r>
            <a:r>
              <a:rPr lang="zh-CN" altLang="en-US" dirty="0"/>
              <a:t>中</a:t>
            </a:r>
            <a:r>
              <a:rPr lang="en" altLang="zh-CN" dirty="0"/>
              <a:t>dispatch</a:t>
            </a:r>
            <a:r>
              <a:rPr lang="zh-CN" altLang="en-US" dirty="0"/>
              <a:t>、</a:t>
            </a:r>
            <a:r>
              <a:rPr lang="en-US" altLang="zh-CN" dirty="0"/>
              <a:t>history</a:t>
            </a:r>
            <a:r>
              <a:rPr lang="zh-CN" altLang="en-US" dirty="0"/>
              <a:t>的部署</a:t>
            </a:r>
            <a:r>
              <a:rPr lang="en-US" altLang="zh-CN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高内聚低耦合</a:t>
            </a:r>
            <a:r>
              <a:rPr lang="en-US" altLang="zh-CN" dirty="0"/>
              <a:t>(</a:t>
            </a:r>
            <a:r>
              <a:rPr lang="zh-CN" altLang="en-US" dirty="0"/>
              <a:t>如 </a:t>
            </a:r>
            <a:r>
              <a:rPr lang="en-US" altLang="zh-CN" dirty="0"/>
              <a:t>filter)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Start</a:t>
            </a:r>
            <a:r>
              <a:rPr lang="zh-CN" altLang="en-US" dirty="0"/>
              <a:t>中 </a:t>
            </a:r>
            <a:r>
              <a:rPr lang="en-US" altLang="zh-CN" dirty="0"/>
              <a:t>_store</a:t>
            </a:r>
            <a:r>
              <a:rPr lang="zh-CN" altLang="en-US" dirty="0"/>
              <a:t>的检验与外层初始化，为什么不在</a:t>
            </a:r>
            <a:r>
              <a:rPr lang="en-US" altLang="zh-CN" dirty="0"/>
              <a:t>dva-core</a:t>
            </a:r>
            <a:r>
              <a:rPr lang="zh-CN" altLang="en-US" dirty="0"/>
              <a:t>中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=&gt; </a:t>
            </a:r>
            <a:r>
              <a:rPr lang="zh-CN" altLang="en-US" dirty="0"/>
              <a:t>外层被覆写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dirty="0"/>
              <a:t>按需</a:t>
            </a:r>
            <a:r>
              <a:rPr lang="zh-CN" altLang="en-US" dirty="0"/>
              <a:t>暴露内部接口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 </a:t>
            </a:r>
            <a:r>
              <a:rPr lang="en" altLang="zh-CN" dirty="0"/>
              <a:t>_getProvider</a:t>
            </a:r>
            <a:r>
              <a:rPr lang="zh-CN" altLang="en" dirty="0"/>
              <a:t>接口</a:t>
            </a:r>
            <a:r>
              <a:rPr lang="zh-CN" altLang="en-US" dirty="0"/>
              <a:t>的暴露（</a:t>
            </a:r>
            <a:r>
              <a:rPr lang="en-US" altLang="zh-CN" dirty="0"/>
              <a:t>router</a:t>
            </a:r>
            <a:r>
              <a:rPr lang="zh-CN" altLang="en-US" dirty="0"/>
              <a:t>需要自定义的情况）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9987B2-C350-E54E-9595-97971AC75BC8}"/>
              </a:ext>
            </a:extLst>
          </p:cNvPr>
          <p:cNvSpPr txBox="1"/>
          <p:nvPr/>
        </p:nvSpPr>
        <p:spPr>
          <a:xfrm>
            <a:off x="497305" y="901133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设计与编程风格</a:t>
            </a:r>
            <a:endParaRPr kumimoji="1"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91769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28B-534E-C14C-8A50-8EBCDBC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其他（提效）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B908B-6CB7-9348-8610-291380BD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b="1" dirty="0"/>
              <a:t>组件化</a:t>
            </a:r>
            <a:endParaRPr kumimoji="1"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级联树</a:t>
            </a:r>
            <a:endParaRPr kumimoji="1"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可配置表</a:t>
            </a:r>
            <a:endParaRPr kumimoji="1"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批量多选</a:t>
            </a:r>
            <a:endParaRPr kumimoji="1"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展开</a:t>
            </a:r>
            <a:r>
              <a:rPr kumimoji="1" lang="en-US" altLang="zh-CN" sz="1800" dirty="0"/>
              <a:t>|</a:t>
            </a:r>
            <a:r>
              <a:rPr kumimoji="1" lang="zh-CN" altLang="en-US" sz="1800" dirty="0"/>
              <a:t>收起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zh-CN" altLang="en-US" sz="1800" dirty="0"/>
              <a:t>。。。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065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word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2684"/>
            <a:ext cx="1068712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感谢各位的聆听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6600" b="1" dirty="0">
                <a:solidFill>
                  <a:srgbClr val="00B0F0"/>
                </a:solidFill>
              </a:rPr>
              <a:t>谢谢</a:t>
            </a:r>
            <a:endParaRPr lang="en-US" altLang="zh-CN" sz="6600" b="1" dirty="0">
              <a:solidFill>
                <a:srgbClr val="00B0F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6841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关于读源码</a:t>
            </a:r>
          </a:p>
        </p:txBody>
      </p:sp>
      <p:sp>
        <p:nvSpPr>
          <p:cNvPr id="5" name="矩形 4"/>
          <p:cNvSpPr/>
          <p:nvPr/>
        </p:nvSpPr>
        <p:spPr>
          <a:xfrm>
            <a:off x="8356600" y="5816600"/>
            <a:ext cx="14732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23005D-A63A-9B4C-849A-E0B543828D11}"/>
              </a:ext>
            </a:extLst>
          </p:cNvPr>
          <p:cNvSpPr/>
          <p:nvPr/>
        </p:nvSpPr>
        <p:spPr>
          <a:xfrm>
            <a:off x="387016" y="89741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为什么读源码？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36DE5A-28FE-4345-8C78-D11072BE9F2B}"/>
              </a:ext>
            </a:extLst>
          </p:cNvPr>
          <p:cNvSpPr txBox="1"/>
          <p:nvPr/>
        </p:nvSpPr>
        <p:spPr>
          <a:xfrm>
            <a:off x="422116" y="3138462"/>
            <a:ext cx="659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从源码学习中能收获哪些东西？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CAAE12-4461-8143-A0F0-63E027B9975A}"/>
              </a:ext>
            </a:extLst>
          </p:cNvPr>
          <p:cNvSpPr/>
          <p:nvPr/>
        </p:nvSpPr>
        <p:spPr>
          <a:xfrm>
            <a:off x="387016" y="13657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解问题、改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文档不全、未及时更新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基于底层对上层应用做优化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充电、知其然知其所以然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好奇心</a:t>
            </a:r>
            <a:endParaRPr lang="zh-CN" alt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888443-04EF-444B-AE3C-39A03D2A4EBD}"/>
              </a:ext>
            </a:extLst>
          </p:cNvPr>
          <p:cNvSpPr/>
          <p:nvPr/>
        </p:nvSpPr>
        <p:spPr>
          <a:xfrm>
            <a:off x="454200" y="37066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设计思路（架构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分层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设计模式的应用）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实现细节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代码风格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学以致用</a:t>
            </a:r>
            <a:endParaRPr lang="zh-CN" alt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5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Dva</a:t>
            </a:r>
            <a:r>
              <a:rPr kumimoji="1" lang="zh-CN" altLang="en-US" dirty="0"/>
              <a:t> 简介</a:t>
            </a:r>
          </a:p>
        </p:txBody>
      </p:sp>
      <p:sp>
        <p:nvSpPr>
          <p:cNvPr id="5" name="矩形 4"/>
          <p:cNvSpPr/>
          <p:nvPr/>
        </p:nvSpPr>
        <p:spPr>
          <a:xfrm>
            <a:off x="8356600" y="5816600"/>
            <a:ext cx="14732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EC0B48-5873-6A40-B97F-5D35A10CD541}"/>
              </a:ext>
            </a:extLst>
          </p:cNvPr>
          <p:cNvSpPr txBox="1"/>
          <p:nvPr/>
        </p:nvSpPr>
        <p:spPr>
          <a:xfrm>
            <a:off x="406464" y="4231089"/>
            <a:ext cx="659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官网</a:t>
            </a:r>
            <a:r>
              <a:rPr kumimoji="1" lang="zh-CN" altLang="en-US" sz="2400" dirty="0"/>
              <a:t>： </a:t>
            </a:r>
            <a:r>
              <a:rPr kumimoji="1" lang="en" altLang="zh-CN" sz="2400" dirty="0">
                <a:hlinkClick r:id="rId3"/>
              </a:rPr>
              <a:t>https://dvajs.com</a:t>
            </a:r>
            <a:endParaRPr kumimoji="1" lang="en" altLang="zh-CN" sz="2400" dirty="0"/>
          </a:p>
          <a:p>
            <a:endParaRPr kumimoji="1" lang="en" altLang="zh-CN" sz="2400" dirty="0"/>
          </a:p>
          <a:p>
            <a:r>
              <a:rPr kumimoji="1" lang="en-US" altLang="zh-CN" sz="2400" b="1" dirty="0"/>
              <a:t>Github</a:t>
            </a:r>
            <a:r>
              <a:rPr kumimoji="1" lang="en-US" altLang="zh-CN" sz="2400" dirty="0"/>
              <a:t>: </a:t>
            </a:r>
            <a:r>
              <a:rPr kumimoji="1" lang="en-US" altLang="zh-CN" sz="2400" dirty="0">
                <a:hlinkClick r:id="rId4"/>
              </a:rPr>
              <a:t>https://github.com/dvajs/dva</a:t>
            </a:r>
            <a:endParaRPr kumimoji="1" lang="en-US" altLang="zh-CN" sz="2400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D0FFBC-EF02-4342-B8B2-F718A4D6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666" y="741733"/>
            <a:ext cx="2222500" cy="222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65A9E2-1396-6948-8DF9-9CBD9A0DE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64" y="2932136"/>
            <a:ext cx="8897957" cy="10266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23005D-A63A-9B4C-849A-E0B543828D11}"/>
              </a:ext>
            </a:extLst>
          </p:cNvPr>
          <p:cNvSpPr/>
          <p:nvPr/>
        </p:nvSpPr>
        <p:spPr>
          <a:xfrm>
            <a:off x="387016" y="254068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/>
              <a:t>名字由来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36DE5A-28FE-4345-8C78-D11072BE9F2B}"/>
              </a:ext>
            </a:extLst>
          </p:cNvPr>
          <p:cNvSpPr txBox="1"/>
          <p:nvPr/>
        </p:nvSpPr>
        <p:spPr>
          <a:xfrm>
            <a:off x="502325" y="5749850"/>
            <a:ext cx="843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生态</a:t>
            </a:r>
            <a:r>
              <a:rPr kumimoji="1" lang="zh-CN" altLang="en-US" sz="2400" dirty="0"/>
              <a:t>：</a:t>
            </a:r>
            <a:r>
              <a:rPr kumimoji="1" lang="en-US" altLang="zh-CN" sz="2000" dirty="0"/>
              <a:t>umi</a:t>
            </a:r>
            <a:r>
              <a:rPr kumimoji="1" lang="zh-CN" altLang="en-US" sz="2000" dirty="0"/>
              <a:t>插件 </a:t>
            </a:r>
            <a:r>
              <a:rPr lang="en" altLang="zh-CN" sz="2000" dirty="0"/>
              <a:t>umi-plugin-dva</a:t>
            </a:r>
            <a:r>
              <a:rPr lang="zh-CN" altLang="en-US" sz="2000" dirty="0"/>
              <a:t>、被集成至</a:t>
            </a:r>
            <a:r>
              <a:rPr lang="en" altLang="zh-CN" sz="2000" dirty="0"/>
              <a:t>bigfish</a:t>
            </a:r>
            <a:r>
              <a:rPr lang="zh-CN" altLang="en-US" sz="2000" dirty="0"/>
              <a:t> 、</a:t>
            </a:r>
            <a:r>
              <a:rPr lang="en" altLang="zh-CN" sz="2000" dirty="0"/>
              <a:t> dva-cli</a:t>
            </a:r>
            <a:r>
              <a:rPr lang="en-US" altLang="zh-CN" sz="2000" dirty="0"/>
              <a:t>…</a:t>
            </a:r>
            <a:endParaRPr lang="en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47B5AB-C079-8B40-9627-7DE468E06A50}"/>
              </a:ext>
            </a:extLst>
          </p:cNvPr>
          <p:cNvSpPr/>
          <p:nvPr/>
        </p:nvSpPr>
        <p:spPr>
          <a:xfrm>
            <a:off x="406464" y="2011376"/>
            <a:ext cx="5716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i="1" dirty="0">
                <a:solidFill>
                  <a:srgbClr val="2C3E50"/>
                </a:solidFill>
                <a:latin typeface="-apple-system"/>
              </a:rPr>
              <a:t>Dva = React-Router + Redux + Redux-saga</a:t>
            </a:r>
            <a:endParaRPr lang="zh-CN" altLang="en-US" sz="2400" b="1" i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9A00E-6B47-6A48-A3AD-236880AF36A7}"/>
              </a:ext>
            </a:extLst>
          </p:cNvPr>
          <p:cNvSpPr/>
          <p:nvPr/>
        </p:nvSpPr>
        <p:spPr>
          <a:xfrm>
            <a:off x="406463" y="909419"/>
            <a:ext cx="88979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2C3E50"/>
                </a:solidFill>
                <a:latin typeface="-apple-system"/>
              </a:rPr>
              <a:t>Dva </a:t>
            </a:r>
            <a:r>
              <a:rPr lang="zh-CN" altLang="en-US" sz="2400" dirty="0">
                <a:solidFill>
                  <a:srgbClr val="2C3E50"/>
                </a:solidFill>
                <a:latin typeface="-apple-system"/>
              </a:rPr>
              <a:t>是</a:t>
            </a:r>
            <a:r>
              <a:rPr lang="en" altLang="zh-CN" sz="2400" dirty="0">
                <a:solidFill>
                  <a:srgbClr val="2C3E50"/>
                </a:solidFill>
                <a:latin typeface="-apple-system"/>
              </a:rPr>
              <a:t>React </a:t>
            </a:r>
            <a:r>
              <a:rPr lang="zh-CN" altLang="en-US" sz="2400" dirty="0">
                <a:solidFill>
                  <a:srgbClr val="2C3E50"/>
                </a:solidFill>
                <a:latin typeface="-apple-system"/>
              </a:rPr>
              <a:t>应用框架，对控制路由、数据流管理、操作的三个基础库进行封装， 简化了上层</a:t>
            </a:r>
            <a:r>
              <a:rPr lang="en" altLang="zh-CN" sz="2400" dirty="0">
                <a:solidFill>
                  <a:srgbClr val="2C3E50"/>
                </a:solidFill>
                <a:latin typeface="-apple-system"/>
              </a:rPr>
              <a:t>API</a:t>
            </a:r>
            <a:r>
              <a:rPr lang="zh-CN" altLang="en-US" sz="2400" dirty="0">
                <a:solidFill>
                  <a:srgbClr val="2C3E50"/>
                </a:solidFill>
                <a:latin typeface="-apple-system"/>
              </a:rPr>
              <a:t>调用 </a:t>
            </a:r>
            <a:r>
              <a:rPr lang="zh-CN" altLang="en" sz="2400" dirty="0">
                <a:solidFill>
                  <a:srgbClr val="2C3E50"/>
                </a:solidFill>
                <a:latin typeface="-apple-system"/>
              </a:rPr>
              <a:t>，</a:t>
            </a:r>
            <a:r>
              <a:rPr lang="zh-CN" altLang="en-US" sz="2400" dirty="0">
                <a:solidFill>
                  <a:srgbClr val="2C3E50"/>
                </a:solidFill>
                <a:latin typeface="-apple-system"/>
              </a:rPr>
              <a:t>让开发 </a:t>
            </a:r>
            <a:r>
              <a:rPr lang="en" altLang="zh-CN" sz="2400" dirty="0">
                <a:solidFill>
                  <a:srgbClr val="2C3E50"/>
                </a:solidFill>
                <a:latin typeface="-apple-system"/>
              </a:rPr>
              <a:t>React </a:t>
            </a:r>
            <a:r>
              <a:rPr lang="zh-CN" altLang="en-US" sz="2400" dirty="0">
                <a:solidFill>
                  <a:srgbClr val="2C3E50"/>
                </a:solidFill>
                <a:latin typeface="-apple-system"/>
              </a:rPr>
              <a:t>应用更加方便和快捷。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202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支付宝前端应用架构的发展</a:t>
            </a:r>
          </a:p>
        </p:txBody>
      </p:sp>
      <p:sp>
        <p:nvSpPr>
          <p:cNvPr id="5" name="矩形 4"/>
          <p:cNvSpPr/>
          <p:nvPr/>
        </p:nvSpPr>
        <p:spPr>
          <a:xfrm>
            <a:off x="8356600" y="5816600"/>
            <a:ext cx="14732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790EFB1-98E7-C540-ACF6-3EE7D3E63A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114984"/>
              </p:ext>
            </p:extLst>
          </p:nvPr>
        </p:nvGraphicFramePr>
        <p:xfrm>
          <a:off x="64168" y="336885"/>
          <a:ext cx="12079705" cy="354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5F897AB5-E20A-374B-A49D-F4DA215B7CBD}"/>
              </a:ext>
            </a:extLst>
          </p:cNvPr>
          <p:cNvSpPr/>
          <p:nvPr/>
        </p:nvSpPr>
        <p:spPr>
          <a:xfrm>
            <a:off x="64168" y="3512857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>
                <a:solidFill>
                  <a:srgbClr val="0366D6"/>
                </a:solidFill>
                <a:latin typeface="-apple-system"/>
                <a:hlinkClick r:id="rId7"/>
              </a:rPr>
              <a:t>支付宝前端应用架构的发展和选择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F1660B-6237-154D-898F-E3BCB070B5FF}"/>
              </a:ext>
            </a:extLst>
          </p:cNvPr>
          <p:cNvSpPr txBox="1"/>
          <p:nvPr/>
        </p:nvSpPr>
        <p:spPr>
          <a:xfrm>
            <a:off x="64168" y="4387729"/>
            <a:ext cx="1225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Redux</a:t>
            </a:r>
            <a:r>
              <a:rPr kumimoji="1" lang="zh-CN" altLang="en-US" sz="2400" dirty="0"/>
              <a:t> 解耦了</a:t>
            </a:r>
            <a:r>
              <a:rPr kumimoji="1" lang="en-US" altLang="zh-CN" sz="2400" dirty="0"/>
              <a:t>view</a:t>
            </a:r>
            <a:r>
              <a:rPr kumimoji="1" lang="zh-CN" altLang="en-US" sz="2400" dirty="0"/>
              <a:t>与数据层，</a:t>
            </a:r>
            <a:r>
              <a:rPr kumimoji="1" lang="en-US" altLang="zh-CN" sz="2400" dirty="0"/>
              <a:t>Dva</a:t>
            </a:r>
            <a:r>
              <a:rPr kumimoji="1" lang="zh-CN" altLang="en-US" sz="2400" dirty="0"/>
              <a:t>提供简洁的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简化了调用，避免重复的数据流控制代码</a:t>
            </a:r>
            <a:endParaRPr kumimoji="1"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620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图解</a:t>
            </a:r>
            <a:r>
              <a:rPr kumimoji="1" lang="en-US" altLang="zh-CN" dirty="0"/>
              <a:t>Dva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06D506-6751-B44E-AA00-A362FEE5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6" y="889003"/>
            <a:ext cx="3459146" cy="2399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FB0226-A411-3847-9AD5-BBF0CCDC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84" y="770025"/>
            <a:ext cx="3373300" cy="2518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581DAC-4614-8F4A-AFA1-FC77E829A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23" y="3345215"/>
            <a:ext cx="3735352" cy="25186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8AA9A5-5E3C-F44E-B7CD-A98B08A35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284" y="3345215"/>
            <a:ext cx="3870737" cy="25375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397679-E9C9-134C-B0AE-AFF88E1118E9}"/>
              </a:ext>
            </a:extLst>
          </p:cNvPr>
          <p:cNvSpPr txBox="1"/>
          <p:nvPr/>
        </p:nvSpPr>
        <p:spPr>
          <a:xfrm>
            <a:off x="364223" y="6176211"/>
            <a:ext cx="932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Refs: 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dvajs.com</a:t>
            </a:r>
            <a:r>
              <a:rPr kumimoji="1" lang="en" altLang="zh-CN" dirty="0"/>
              <a:t>/guide/fig-</a:t>
            </a:r>
            <a:r>
              <a:rPr kumimoji="1" lang="en" altLang="zh-CN" dirty="0" err="1"/>
              <a:t>show.html</a:t>
            </a:r>
            <a:r>
              <a:rPr kumimoji="1" lang="en" altLang="zh-CN" dirty="0"/>
              <a:t>#%E7%A4%BA%E4%BE%8B%E8%83%8C%E6%99%AF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7DE513-895C-D54E-99EC-7F2AEC63C6E6}"/>
              </a:ext>
            </a:extLst>
          </p:cNvPr>
          <p:cNvSpPr txBox="1"/>
          <p:nvPr/>
        </p:nvSpPr>
        <p:spPr>
          <a:xfrm>
            <a:off x="4090737" y="2983832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React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567B60-D1F2-2645-8C24-7CF7604D77D2}"/>
              </a:ext>
            </a:extLst>
          </p:cNvPr>
          <p:cNvSpPr txBox="1"/>
          <p:nvPr/>
        </p:nvSpPr>
        <p:spPr>
          <a:xfrm>
            <a:off x="9560815" y="2867151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Redux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B328D3-29A6-8D45-9AB4-608C6DCD030B}"/>
              </a:ext>
            </a:extLst>
          </p:cNvPr>
          <p:cNvSpPr txBox="1"/>
          <p:nvPr/>
        </p:nvSpPr>
        <p:spPr>
          <a:xfrm>
            <a:off x="4144370" y="5422844"/>
            <a:ext cx="129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Redux+saga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929788-8B58-C94D-8732-9B685887E2D8}"/>
              </a:ext>
            </a:extLst>
          </p:cNvPr>
          <p:cNvSpPr txBox="1"/>
          <p:nvPr/>
        </p:nvSpPr>
        <p:spPr>
          <a:xfrm>
            <a:off x="9956908" y="5487265"/>
            <a:ext cx="5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37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安装</a:t>
            </a:r>
          </a:p>
        </p:txBody>
      </p:sp>
      <p:sp>
        <p:nvSpPr>
          <p:cNvPr id="5" name="矩形 4"/>
          <p:cNvSpPr/>
          <p:nvPr/>
        </p:nvSpPr>
        <p:spPr>
          <a:xfrm>
            <a:off x="8356600" y="5816600"/>
            <a:ext cx="14732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F8161-17DF-AF4C-B92E-C25D43BD8E17}"/>
              </a:ext>
            </a:extLst>
          </p:cNvPr>
          <p:cNvSpPr txBox="1"/>
          <p:nvPr/>
        </p:nvSpPr>
        <p:spPr>
          <a:xfrm>
            <a:off x="6079958" y="465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7F59E8-06C1-5942-A4F5-04372DDD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142" y="793654"/>
            <a:ext cx="1955800" cy="41402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7986895-357C-1D48-A3E3-2A4981867168}"/>
              </a:ext>
            </a:extLst>
          </p:cNvPr>
          <p:cNvSpPr/>
          <p:nvPr/>
        </p:nvSpPr>
        <p:spPr>
          <a:xfrm>
            <a:off x="502326" y="1414957"/>
            <a:ext cx="454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Step1: </a:t>
            </a:r>
            <a:r>
              <a:rPr lang="zh-CN" altLang="en-US" dirty="0"/>
              <a:t>mkdir dvaSrc &amp;&amp; cd dvaSrc &amp;&amp; npm init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6DA055-9F70-EA4B-9789-FF22AA07799F}"/>
              </a:ext>
            </a:extLst>
          </p:cNvPr>
          <p:cNvSpPr txBox="1"/>
          <p:nvPr/>
        </p:nvSpPr>
        <p:spPr>
          <a:xfrm>
            <a:off x="470242" y="92544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安装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E103D3-0A34-1F41-8EF4-1677FB2D9E21}"/>
              </a:ext>
            </a:extLst>
          </p:cNvPr>
          <p:cNvSpPr/>
          <p:nvPr/>
        </p:nvSpPr>
        <p:spPr>
          <a:xfrm>
            <a:off x="502325" y="1888746"/>
            <a:ext cx="28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Step2: tnpm </a:t>
            </a:r>
            <a:r>
              <a:rPr lang="en-US" altLang="zh-CN" dirty="0" err="1"/>
              <a:t>i</a:t>
            </a:r>
            <a:r>
              <a:rPr lang="en-US" altLang="zh-CN" dirty="0"/>
              <a:t> dva --save-dev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BD7831-F9E3-DC4D-94F1-52663F8484DD}"/>
              </a:ext>
            </a:extLst>
          </p:cNvPr>
          <p:cNvSpPr/>
          <p:nvPr/>
        </p:nvSpPr>
        <p:spPr>
          <a:xfrm>
            <a:off x="502324" y="2385324"/>
            <a:ext cx="293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Step3: cd </a:t>
            </a:r>
            <a:r>
              <a:rPr lang="zh-CN" altLang="en-US" dirty="0"/>
              <a:t>node_modules</a:t>
            </a:r>
            <a:r>
              <a:rPr lang="en-US" altLang="zh-CN" dirty="0"/>
              <a:t>/dva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D2E9A7-752C-8547-9CC0-6693D0D8B9F5}"/>
              </a:ext>
            </a:extLst>
          </p:cNvPr>
          <p:cNvSpPr txBox="1"/>
          <p:nvPr/>
        </p:nvSpPr>
        <p:spPr>
          <a:xfrm>
            <a:off x="502324" y="302546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主体结构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F86AE5-2CA8-7E4A-B5DC-0AE7ACB50B4E}"/>
              </a:ext>
            </a:extLst>
          </p:cNvPr>
          <p:cNvSpPr txBox="1"/>
          <p:nvPr/>
        </p:nvSpPr>
        <p:spPr>
          <a:xfrm>
            <a:off x="547304" y="3996007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问题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BFE8809-05CE-4C40-91C4-871737C68C80}"/>
              </a:ext>
            </a:extLst>
          </p:cNvPr>
          <p:cNvSpPr/>
          <p:nvPr/>
        </p:nvSpPr>
        <p:spPr>
          <a:xfrm>
            <a:off x="547304" y="4600473"/>
            <a:ext cx="51831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没有构建的部分 </a:t>
            </a:r>
            <a:r>
              <a:rPr lang="en-US" altLang="zh-CN" sz="2000" dirty="0"/>
              <a:t>dist/ </a:t>
            </a:r>
            <a:r>
              <a:rPr lang="zh-CN" altLang="en-US" sz="2000" dirty="0"/>
              <a:t>、</a:t>
            </a:r>
            <a:r>
              <a:rPr lang="en-US" altLang="zh-CN" sz="2000" dirty="0"/>
              <a:t>lib/</a:t>
            </a:r>
            <a:r>
              <a:rPr lang="zh-CN" altLang="en-US" sz="2000" dirty="0"/>
              <a:t> 的出处 ？？？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文件的导出与组织，</a:t>
            </a:r>
            <a:r>
              <a:rPr lang="en-US" altLang="zh-CN" sz="2000" dirty="0"/>
              <a:t>why</a:t>
            </a:r>
            <a:r>
              <a:rPr lang="zh-CN" altLang="en-US" sz="2000" dirty="0"/>
              <a:t>？好处？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1300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b="1" dirty="0"/>
              <a:t>package.json</a:t>
            </a:r>
            <a:r>
              <a:rPr kumimoji="1" lang="zh-CN" altLang="en-US" dirty="0"/>
              <a:t>主要字段</a:t>
            </a:r>
          </a:p>
        </p:txBody>
      </p:sp>
      <p:sp>
        <p:nvSpPr>
          <p:cNvPr id="5" name="矩形 4"/>
          <p:cNvSpPr/>
          <p:nvPr/>
        </p:nvSpPr>
        <p:spPr>
          <a:xfrm>
            <a:off x="8356600" y="5816600"/>
            <a:ext cx="14732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F8161-17DF-AF4C-B92E-C25D43BD8E17}"/>
              </a:ext>
            </a:extLst>
          </p:cNvPr>
          <p:cNvSpPr txBox="1"/>
          <p:nvPr/>
        </p:nvSpPr>
        <p:spPr>
          <a:xfrm>
            <a:off x="6079958" y="465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452E32-16FA-A347-BA38-F4510398A137}"/>
              </a:ext>
            </a:extLst>
          </p:cNvPr>
          <p:cNvSpPr txBox="1"/>
          <p:nvPr/>
        </p:nvSpPr>
        <p:spPr>
          <a:xfrm>
            <a:off x="593558" y="1138989"/>
            <a:ext cx="65496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/>
              <a:t>dependencies</a:t>
            </a:r>
            <a:r>
              <a:rPr kumimoji="1" lang="zh-CN" altLang="en-US" sz="2000" b="1" dirty="0"/>
              <a:t>、</a:t>
            </a:r>
            <a:r>
              <a:rPr lang="en" altLang="zh-CN" sz="2000" b="1" dirty="0"/>
              <a:t> devDependencies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peer</a:t>
            </a:r>
            <a:r>
              <a:rPr lang="en" altLang="zh-CN" sz="2000" b="1" dirty="0"/>
              <a:t>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files</a:t>
            </a:r>
            <a:endParaRPr lang="en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C13550-99BA-B946-BE06-8C1F3752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0" y="1027148"/>
            <a:ext cx="4508500" cy="2438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407D01E-88EB-FE42-9441-AB2C7A1054BC}"/>
              </a:ext>
            </a:extLst>
          </p:cNvPr>
          <p:cNvSpPr/>
          <p:nvPr/>
        </p:nvSpPr>
        <p:spPr>
          <a:xfrm>
            <a:off x="946316" y="2308540"/>
            <a:ext cx="6015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files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字段是一个被项目包含的文件名数组，如果你在里面放一个文件夹名，那么这个文件夹中的所有文件都会被包含进项目中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除非是那些在其他规则中被忽略的文件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)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0C1240-1E44-0248-B19F-43E15413141C}"/>
              </a:ext>
            </a:extLst>
          </p:cNvPr>
          <p:cNvSpPr/>
          <p:nvPr/>
        </p:nvSpPr>
        <p:spPr>
          <a:xfrm>
            <a:off x="721895" y="3875051"/>
            <a:ext cx="6255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参考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zh-CN" altLang="en-US" dirty="0"/>
              <a:t>http://javascript.ruanyifeng.com/nodejs/packagejson.html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61DBD1-7FEA-8A40-87D3-416EC7DC4FDD}"/>
              </a:ext>
            </a:extLst>
          </p:cNvPr>
          <p:cNvSpPr/>
          <p:nvPr/>
        </p:nvSpPr>
        <p:spPr>
          <a:xfrm>
            <a:off x="946316" y="3362066"/>
            <a:ext cx="6015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Verdana" panose="020B0604030504040204" pitchFamily="34" charset="0"/>
              </a:rPr>
              <a:t>Todo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 对比源仓库与发布目录</a:t>
            </a:r>
            <a:endParaRPr lang="en-US" altLang="zh-CN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BBFAD13-4C84-B247-AF6B-8A928C42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3558112"/>
            <a:ext cx="2239210" cy="32998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0FEE92D-C8DC-0F44-9900-7CB539B2C8CB}"/>
              </a:ext>
            </a:extLst>
          </p:cNvPr>
          <p:cNvSpPr/>
          <p:nvPr/>
        </p:nvSpPr>
        <p:spPr>
          <a:xfrm>
            <a:off x="721895" y="4702898"/>
            <a:ext cx="2557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/>
              <a:t>Dva-core</a:t>
            </a:r>
            <a:r>
              <a:rPr kumimoji="1" lang="zh-CN" altLang="en-US" sz="2400" b="1" dirty="0"/>
              <a:t>主体结构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4175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B903C81-A6FA-074F-8049-DD1C78D8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60" y="710999"/>
            <a:ext cx="5563856" cy="3253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326" y="188572"/>
            <a:ext cx="10590193" cy="54091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When &amp; which 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10402285" y="3526502"/>
            <a:ext cx="14732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F8161-17DF-AF4C-B92E-C25D43BD8E17}"/>
              </a:ext>
            </a:extLst>
          </p:cNvPr>
          <p:cNvSpPr txBox="1"/>
          <p:nvPr/>
        </p:nvSpPr>
        <p:spPr>
          <a:xfrm>
            <a:off x="6079958" y="465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CF0A04-9E50-3144-A162-978052DE928B}"/>
              </a:ext>
            </a:extLst>
          </p:cNvPr>
          <p:cNvSpPr/>
          <p:nvPr/>
        </p:nvSpPr>
        <p:spPr>
          <a:xfrm>
            <a:off x="3435541" y="173080"/>
            <a:ext cx="2204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(dist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lib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src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F99B22B-7BB6-594D-805A-885421AA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4" y="2415423"/>
            <a:ext cx="6653832" cy="24283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4215010-A14D-4B43-B3F7-4F591DFCF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46" y="4718931"/>
            <a:ext cx="7442369" cy="213500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C818D79-1D2E-6E49-93EB-76E0B760D1B1}"/>
              </a:ext>
            </a:extLst>
          </p:cNvPr>
          <p:cNvSpPr txBox="1"/>
          <p:nvPr/>
        </p:nvSpPr>
        <p:spPr>
          <a:xfrm>
            <a:off x="502326" y="1868575"/>
            <a:ext cx="206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dist</a:t>
            </a:r>
            <a:r>
              <a:rPr kumimoji="1" lang="en-US" altLang="zh-CN" dirty="0"/>
              <a:t>: </a:t>
            </a:r>
            <a:r>
              <a:rPr kumimoji="1" lang="zh-CN" altLang="en-US" dirty="0"/>
              <a:t>编译后全局包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5D6AC69-7B58-5542-A36C-DD1FCFDEABFB}"/>
              </a:ext>
            </a:extLst>
          </p:cNvPr>
          <p:cNvSpPr txBox="1"/>
          <p:nvPr/>
        </p:nvSpPr>
        <p:spPr>
          <a:xfrm>
            <a:off x="502326" y="1425917"/>
            <a:ext cx="5022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lib</a:t>
            </a:r>
            <a:r>
              <a:rPr kumimoji="1" lang="zh-CN" altLang="en-US" sz="2000" dirty="0"/>
              <a:t>：编译后的模块化代码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不同模块化规范</a:t>
            </a:r>
            <a:r>
              <a:rPr kumimoji="1" lang="en-US" altLang="zh-CN" sz="2000" dirty="0"/>
              <a:t>)</a:t>
            </a:r>
            <a:endParaRPr kumimoji="1" lang="zh-CN" altLang="en-US" sz="2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95BD4E4-F6A3-D84A-8102-DF5C34DC918E}"/>
              </a:ext>
            </a:extLst>
          </p:cNvPr>
          <p:cNvSpPr txBox="1"/>
          <p:nvPr/>
        </p:nvSpPr>
        <p:spPr>
          <a:xfrm>
            <a:off x="502326" y="878815"/>
            <a:ext cx="1201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src</a:t>
            </a:r>
            <a:r>
              <a:rPr kumimoji="1" lang="en-US" altLang="zh-CN" sz="2400" dirty="0"/>
              <a:t>: </a:t>
            </a:r>
            <a:r>
              <a:rPr kumimoji="1" lang="zh-CN" altLang="en-US" sz="2000" dirty="0"/>
              <a:t>源码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A65CE1-5E5F-B64B-B209-D004509D70A8}"/>
              </a:ext>
            </a:extLst>
          </p:cNvPr>
          <p:cNvSpPr txBox="1"/>
          <p:nvPr/>
        </p:nvSpPr>
        <p:spPr>
          <a:xfrm>
            <a:off x="502326" y="2354122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全局引用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28C400-6B21-AB4F-886E-DCF7567BD3E3}"/>
              </a:ext>
            </a:extLst>
          </p:cNvPr>
          <p:cNvSpPr txBox="1"/>
          <p:nvPr/>
        </p:nvSpPr>
        <p:spPr>
          <a:xfrm>
            <a:off x="396205" y="2835085"/>
            <a:ext cx="5314275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场景：性能优化时，常将较大的工具包分拆提前全局引用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1.</a:t>
            </a:r>
            <a:r>
              <a:rPr kumimoji="1" lang="zh-CN" altLang="en-US" sz="1600" dirty="0"/>
              <a:t>减小目标文件体积</a:t>
            </a:r>
            <a:endParaRPr kumimoji="1" lang="en-US" altLang="zh-CN" sz="1600" dirty="0"/>
          </a:p>
          <a:p>
            <a:r>
              <a:rPr kumimoji="1" lang="en-US" altLang="zh-CN" sz="1600" dirty="0"/>
              <a:t>2.</a:t>
            </a:r>
            <a:r>
              <a:rPr kumimoji="1" lang="zh-CN" altLang="en-US" sz="1600" dirty="0"/>
              <a:t>利用</a:t>
            </a:r>
            <a:r>
              <a:rPr kumimoji="1" lang="en-US" altLang="zh-CN" sz="1600" dirty="0" err="1"/>
              <a:t>cdn</a:t>
            </a:r>
            <a:r>
              <a:rPr kumimoji="1" lang="zh-CN" altLang="en-US" sz="1600" dirty="0"/>
              <a:t>缓存（跨站点间复用，同站多页场景复用）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问题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：</a:t>
            </a:r>
            <a:endParaRPr kumimoji="1" lang="en-US" altLang="zh-CN" sz="1600" dirty="0"/>
          </a:p>
          <a:p>
            <a:r>
              <a:rPr kumimoji="1" lang="zh-CN" altLang="en-US" sz="1600" dirty="0"/>
              <a:t>版本申明导致的调试与运行的时候版本不一致</a:t>
            </a:r>
            <a:endParaRPr kumimoji="1" lang="en-US" altLang="zh-CN" sz="1600" dirty="0"/>
          </a:p>
          <a:p>
            <a:r>
              <a:rPr kumimoji="1" lang="zh-CN" altLang="en-US" sz="1600" dirty="0"/>
              <a:t>解决：</a:t>
            </a:r>
            <a:endParaRPr kumimoji="1" lang="en-US" altLang="zh-CN" sz="1600" dirty="0"/>
          </a:p>
          <a:p>
            <a:r>
              <a:rPr kumimoji="1" lang="en-US" altLang="zh-CN" sz="1600" dirty="0"/>
              <a:t>Webpack</a:t>
            </a:r>
            <a:r>
              <a:rPr kumimoji="1" lang="zh-CN" altLang="en-US" sz="1600" dirty="0"/>
              <a:t>统一打包，将全局的静态资源</a:t>
            </a:r>
            <a:r>
              <a:rPr kumimoji="1" lang="en-US" altLang="zh-CN" sz="1600" dirty="0"/>
              <a:t>files</a:t>
            </a:r>
            <a:r>
              <a:rPr kumimoji="1" lang="zh-CN" altLang="en-US" sz="1600" dirty="0"/>
              <a:t>设置</a:t>
            </a:r>
            <a:endParaRPr kumimoji="1" lang="en-US" altLang="zh-CN" sz="1600" dirty="0"/>
          </a:p>
          <a:p>
            <a:r>
              <a:rPr kumimoji="1" lang="zh-CN" altLang="en-US" sz="1600" dirty="0"/>
              <a:t>为可见，入口</a:t>
            </a:r>
            <a:r>
              <a:rPr kumimoji="1" lang="en-US" altLang="zh-CN" sz="1600" dirty="0"/>
              <a:t>html</a:t>
            </a:r>
            <a:r>
              <a:rPr kumimoji="1" lang="zh-CN" altLang="en-US" sz="1600" dirty="0"/>
              <a:t>中引用改目录下的文件</a:t>
            </a:r>
            <a:endParaRPr kumimoji="1" lang="en-US" altLang="zh-CN" sz="1600" dirty="0"/>
          </a:p>
          <a:p>
            <a:r>
              <a:rPr kumimoji="1" lang="zh-CN" altLang="en-US" sz="1600" dirty="0"/>
              <a:t> 问题</a:t>
            </a:r>
            <a:r>
              <a:rPr kumimoji="1" lang="en-US" altLang="zh-CN" sz="1600" dirty="0"/>
              <a:t>2:</a:t>
            </a:r>
          </a:p>
          <a:p>
            <a:r>
              <a:rPr kumimoji="1" lang="en-US" altLang="zh-CN" sz="1600" dirty="0"/>
              <a:t>2.</a:t>
            </a:r>
            <a:r>
              <a:rPr kumimoji="1" lang="zh-CN" altLang="en-US" sz="1600" dirty="0"/>
              <a:t>跨站点间复用时版本号完全一致的可能性不大</a:t>
            </a:r>
            <a:endParaRPr kumimoji="1" lang="en-US" altLang="zh-CN" sz="1600" dirty="0"/>
          </a:p>
          <a:p>
            <a:endParaRPr kumimoji="1" lang="en-US" altLang="zh-CN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1E7C6C-5C23-8842-B5E4-B7EE31D76188}"/>
              </a:ext>
            </a:extLst>
          </p:cNvPr>
          <p:cNvSpPr txBox="1"/>
          <p:nvPr/>
        </p:nvSpPr>
        <p:spPr>
          <a:xfrm>
            <a:off x="329559" y="6240180"/>
            <a:ext cx="4611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模块化标准差异</a:t>
            </a:r>
            <a:r>
              <a:rPr kumimoji="1" lang="en-US" altLang="zh-CN" sz="2400" b="1" dirty="0"/>
              <a:t>(webpack</a:t>
            </a:r>
            <a:r>
              <a:rPr kumimoji="1" lang="zh-CN" altLang="en-US" sz="2400" b="1" dirty="0"/>
              <a:t>屏蔽了</a:t>
            </a:r>
            <a:r>
              <a:rPr kumimoji="1" lang="en-US" altLang="zh-CN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40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45339</TotalTime>
  <Words>1668</Words>
  <Application>Microsoft Macintosh PowerPoint</Application>
  <PresentationFormat>宽屏</PresentationFormat>
  <Paragraphs>247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-apple-system</vt:lpstr>
      <vt:lpstr>DengXian</vt:lpstr>
      <vt:lpstr>宋体</vt:lpstr>
      <vt:lpstr>微软雅黑</vt:lpstr>
      <vt:lpstr>Fira Code</vt:lpstr>
      <vt:lpstr>Arial</vt:lpstr>
      <vt:lpstr>Calibri</vt:lpstr>
      <vt:lpstr>Helvetica Light</vt:lpstr>
      <vt:lpstr>Helvetica Neue</vt:lpstr>
      <vt:lpstr>Menlo</vt:lpstr>
      <vt:lpstr>Verdana</vt:lpstr>
      <vt:lpstr>Wingdings</vt:lpstr>
      <vt:lpstr>Office 主题</vt:lpstr>
      <vt:lpstr>PowerPoint 演示文稿</vt:lpstr>
      <vt:lpstr>PowerPoint 演示文稿</vt:lpstr>
      <vt:lpstr>关于读源码</vt:lpstr>
      <vt:lpstr>Dva 简介</vt:lpstr>
      <vt:lpstr>支付宝前端应用架构的发展</vt:lpstr>
      <vt:lpstr>图解Dva</vt:lpstr>
      <vt:lpstr>安装</vt:lpstr>
      <vt:lpstr>package.json主要字段</vt:lpstr>
      <vt:lpstr>When &amp; which </vt:lpstr>
      <vt:lpstr>上层调用</vt:lpstr>
      <vt:lpstr>上层调用—when import1</vt:lpstr>
      <vt:lpstr>上层调用—when import2</vt:lpstr>
      <vt:lpstr>上层调用—when import3</vt:lpstr>
      <vt:lpstr>上层调用—创建dva实例</vt:lpstr>
      <vt:lpstr>上层调用—创建dva实例</vt:lpstr>
      <vt:lpstr>上层调用—创建dva实例</vt:lpstr>
      <vt:lpstr>上层调用—创建dva实例</vt:lpstr>
      <vt:lpstr>上层调用—创建dva实例</vt:lpstr>
      <vt:lpstr>上层调用—创建dva实例</vt:lpstr>
      <vt:lpstr>上层调用—use</vt:lpstr>
      <vt:lpstr>上层调用—module</vt:lpstr>
      <vt:lpstr>上层调用—router</vt:lpstr>
      <vt:lpstr>上层调用—start</vt:lpstr>
      <vt:lpstr>dva-core/类&amp;功能</vt:lpstr>
      <vt:lpstr>Bigfish与Dva</vt:lpstr>
      <vt:lpstr>总结</vt:lpstr>
      <vt:lpstr>总结</vt:lpstr>
      <vt:lpstr>其他（提效）</vt:lpstr>
      <vt:lpstr>感谢各位的聆听</vt:lpstr>
    </vt:vector>
  </TitlesOfParts>
  <Company>Alibaba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云出</dc:creator>
  <cp:lastModifiedBy>Microsoft Office 用户</cp:lastModifiedBy>
  <cp:revision>938</cp:revision>
  <dcterms:created xsi:type="dcterms:W3CDTF">2015-08-27T10:57:57Z</dcterms:created>
  <dcterms:modified xsi:type="dcterms:W3CDTF">2019-03-07T08:10:03Z</dcterms:modified>
</cp:coreProperties>
</file>